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853" r:id="rId2"/>
    <p:sldId id="1362" r:id="rId3"/>
    <p:sldId id="1372" r:id="rId4"/>
    <p:sldId id="1363" r:id="rId5"/>
    <p:sldId id="1364" r:id="rId6"/>
    <p:sldId id="1365" r:id="rId7"/>
    <p:sldId id="1366" r:id="rId8"/>
    <p:sldId id="1367" r:id="rId9"/>
    <p:sldId id="1368" r:id="rId10"/>
    <p:sldId id="1369" r:id="rId11"/>
    <p:sldId id="1370" r:id="rId12"/>
    <p:sldId id="1373" r:id="rId13"/>
    <p:sldId id="1371" r:id="rId14"/>
    <p:sldId id="1343" r:id="rId15"/>
    <p:sldId id="1296" r:id="rId16"/>
    <p:sldId id="1297" r:id="rId17"/>
    <p:sldId id="1298" r:id="rId18"/>
    <p:sldId id="1299" r:id="rId19"/>
    <p:sldId id="1314" r:id="rId20"/>
    <p:sldId id="1300" r:id="rId21"/>
    <p:sldId id="1316" r:id="rId22"/>
    <p:sldId id="1318" r:id="rId23"/>
    <p:sldId id="1320" r:id="rId24"/>
    <p:sldId id="1317" r:id="rId25"/>
    <p:sldId id="1321" r:id="rId26"/>
    <p:sldId id="1319" r:id="rId27"/>
    <p:sldId id="1322" r:id="rId28"/>
    <p:sldId id="1323" r:id="rId29"/>
    <p:sldId id="1324" r:id="rId30"/>
    <p:sldId id="1325" r:id="rId31"/>
    <p:sldId id="1326" r:id="rId32"/>
    <p:sldId id="1315" r:id="rId33"/>
    <p:sldId id="1301" r:id="rId34"/>
    <p:sldId id="1302" r:id="rId35"/>
    <p:sldId id="1309" r:id="rId36"/>
    <p:sldId id="1310" r:id="rId37"/>
    <p:sldId id="1303" r:id="rId38"/>
    <p:sldId id="1304" r:id="rId39"/>
    <p:sldId id="1308" r:id="rId40"/>
    <p:sldId id="1344" r:id="rId41"/>
    <p:sldId id="1345" r:id="rId42"/>
    <p:sldId id="1312" r:id="rId43"/>
    <p:sldId id="1313" r:id="rId44"/>
    <p:sldId id="1349" r:id="rId45"/>
    <p:sldId id="1350" r:id="rId46"/>
    <p:sldId id="1351" r:id="rId47"/>
    <p:sldId id="1346" r:id="rId48"/>
    <p:sldId id="1327" r:id="rId49"/>
    <p:sldId id="1328" r:id="rId50"/>
    <p:sldId id="1329" r:id="rId51"/>
    <p:sldId id="1330" r:id="rId52"/>
    <p:sldId id="1331" r:id="rId53"/>
    <p:sldId id="1358" r:id="rId54"/>
    <p:sldId id="1359" r:id="rId55"/>
    <p:sldId id="1360" r:id="rId56"/>
    <p:sldId id="1361" r:id="rId57"/>
    <p:sldId id="1332" r:id="rId58"/>
    <p:sldId id="1333" r:id="rId59"/>
    <p:sldId id="1334" r:id="rId60"/>
    <p:sldId id="1335" r:id="rId61"/>
    <p:sldId id="1347" r:id="rId62"/>
    <p:sldId id="1348" r:id="rId63"/>
    <p:sldId id="1337" r:id="rId64"/>
    <p:sldId id="1338" r:id="rId65"/>
    <p:sldId id="1339" r:id="rId66"/>
    <p:sldId id="1340" r:id="rId67"/>
    <p:sldId id="1342" r:id="rId68"/>
    <p:sldId id="1341" r:id="rId69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0154" autoAdjust="0"/>
  </p:normalViewPr>
  <p:slideViewPr>
    <p:cSldViewPr>
      <p:cViewPr varScale="1">
        <p:scale>
          <a:sx n="120" d="100"/>
          <a:sy n="120" d="100"/>
        </p:scale>
        <p:origin x="134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igitalsignal" TargetMode="External"/><Relationship Id="rId2" Type="http://schemas.openxmlformats.org/officeDocument/2006/relationships/hyperlink" Target="https://de.wikipedia.org/wiki/Linear_r%C3%BCckgekoppeltes_Schieberegis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.wikipedia.org/wiki/Kryptografie" TargetMode="External"/><Relationship Id="rId4" Type="http://schemas.openxmlformats.org/officeDocument/2006/relationships/hyperlink" Target="https://de.wikipedia.org/wiki/Algorithmus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Configuring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timing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output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041650"/>
          </a:xfrm>
        </p:spPr>
        <p:txBody>
          <a:bodyPr/>
          <a:lstStyle/>
          <a:p>
            <a:r>
              <a:rPr lang="en-US" dirty="0"/>
              <a:t>Timing groups are a feature of the tool to group the logic paths depending on their types and help make timing analysis </a:t>
            </a:r>
            <a:r>
              <a:rPr lang="en-US" dirty="0" smtClean="0"/>
              <a:t>clearer</a:t>
            </a:r>
            <a:endParaRPr lang="en-US" dirty="0" smtClean="0"/>
          </a:p>
          <a:p>
            <a:r>
              <a:rPr lang="en-US" dirty="0"/>
              <a:t>Input to </a:t>
            </a:r>
            <a:r>
              <a:rPr lang="en-US" dirty="0" smtClean="0"/>
              <a:t>register (I2C)</a:t>
            </a:r>
            <a:endParaRPr lang="en-US" dirty="0"/>
          </a:p>
          <a:p>
            <a:r>
              <a:rPr lang="en-US" dirty="0" smtClean="0"/>
              <a:t>R</a:t>
            </a:r>
            <a:r>
              <a:rPr lang="en-US" dirty="0" smtClean="0"/>
              <a:t>egister to output (C2O)</a:t>
            </a:r>
            <a:endParaRPr lang="en-US" dirty="0"/>
          </a:p>
          <a:p>
            <a:r>
              <a:rPr lang="en-US" dirty="0" smtClean="0"/>
              <a:t>Register </a:t>
            </a:r>
            <a:r>
              <a:rPr lang="en-US" dirty="0"/>
              <a:t>to </a:t>
            </a:r>
            <a:r>
              <a:rPr lang="en-US" dirty="0" smtClean="0"/>
              <a:t>Register (C2C)</a:t>
            </a:r>
          </a:p>
          <a:p>
            <a:r>
              <a:rPr lang="en-US" dirty="0" smtClean="0"/>
              <a:t>Example:</a:t>
            </a:r>
            <a:endParaRPr lang="en-US" dirty="0"/>
          </a:p>
          <a:p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set 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all_regs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[all des 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seqs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-clock clock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define_cost_group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-name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C2C</a:t>
            </a:r>
          </a:p>
          <a:p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path_group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-from $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all_regs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-to $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all_regs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-group C2C -name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C2C</a:t>
            </a:r>
            <a:endParaRPr lang="en-US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813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cs typeface="Arial" charset="0"/>
              </a:rPr>
              <a:t>Synthesis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041650"/>
          </a:xfrm>
        </p:spPr>
        <p:txBody>
          <a:bodyPr/>
          <a:lstStyle/>
          <a:p>
            <a:r>
              <a:rPr lang="en-US" dirty="0" smtClean="0"/>
              <a:t>Commands for synthesis:</a:t>
            </a:r>
          </a:p>
          <a:p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synthesize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to_mapped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-effort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medium</a:t>
            </a:r>
          </a:p>
          <a:p>
            <a:r>
              <a:rPr lang="en-US" dirty="0" smtClean="0"/>
              <a:t>Incremental optimization:</a:t>
            </a:r>
            <a:endParaRPr lang="en-US" dirty="0" smtClean="0"/>
          </a:p>
          <a:p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synthesize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to_mapped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incr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-effort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medium</a:t>
            </a:r>
          </a:p>
          <a:p>
            <a:r>
              <a:rPr lang="en-US" dirty="0" smtClean="0"/>
              <a:t>Command for writing the output netlist: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write_hdl</a:t>
            </a:r>
            <a:endParaRPr lang="en-US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Command for writing of timing output: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report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timing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64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Netlist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041650"/>
          </a:xfrm>
        </p:spPr>
        <p:txBody>
          <a:bodyPr/>
          <a:lstStyle/>
          <a:p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6934200" cy="368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8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Timing </a:t>
            </a:r>
            <a:r>
              <a:rPr lang="de-DE" altLang="de-DE" dirty="0" err="1" smtClean="0"/>
              <a:t>report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7564347" cy="5200895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 bwMode="auto">
          <a:xfrm>
            <a:off x="5257800" y="19812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5"/>
          <p:cNvCxnSpPr/>
          <p:nvPr/>
        </p:nvCxnSpPr>
        <p:spPr bwMode="auto">
          <a:xfrm>
            <a:off x="5257800" y="2743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7"/>
          <p:cNvCxnSpPr/>
          <p:nvPr/>
        </p:nvCxnSpPr>
        <p:spPr bwMode="auto">
          <a:xfrm flipH="1">
            <a:off x="5257800" y="2819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11"/>
          <p:cNvCxnSpPr/>
          <p:nvPr/>
        </p:nvCxnSpPr>
        <p:spPr bwMode="auto">
          <a:xfrm flipH="1">
            <a:off x="4800600" y="2819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Ellipse 10"/>
          <p:cNvSpPr/>
          <p:nvPr/>
        </p:nvSpPr>
        <p:spPr bwMode="auto">
          <a:xfrm>
            <a:off x="6553200" y="1828800"/>
            <a:ext cx="7620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6019800" y="2209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7848600" y="19812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8"/>
          <p:cNvCxnSpPr/>
          <p:nvPr/>
        </p:nvCxnSpPr>
        <p:spPr bwMode="auto">
          <a:xfrm>
            <a:off x="7848600" y="2743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9"/>
          <p:cNvCxnSpPr/>
          <p:nvPr/>
        </p:nvCxnSpPr>
        <p:spPr bwMode="auto">
          <a:xfrm flipH="1">
            <a:off x="7848600" y="2819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20"/>
          <p:cNvCxnSpPr/>
          <p:nvPr/>
        </p:nvCxnSpPr>
        <p:spPr bwMode="auto">
          <a:xfrm flipH="1">
            <a:off x="7391400" y="2819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>
            <a:off x="8610600" y="2209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7315200" y="2209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23"/>
          <p:cNvCxnSpPr/>
          <p:nvPr/>
        </p:nvCxnSpPr>
        <p:spPr bwMode="auto">
          <a:xfrm>
            <a:off x="5257800" y="220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27"/>
          <p:cNvCxnSpPr/>
          <p:nvPr/>
        </p:nvCxnSpPr>
        <p:spPr bwMode="auto">
          <a:xfrm>
            <a:off x="55626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31"/>
          <p:cNvCxnSpPr/>
          <p:nvPr/>
        </p:nvCxnSpPr>
        <p:spPr bwMode="auto">
          <a:xfrm>
            <a:off x="5943600" y="2209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33"/>
          <p:cNvCxnSpPr/>
          <p:nvPr/>
        </p:nvCxnSpPr>
        <p:spPr bwMode="auto">
          <a:xfrm>
            <a:off x="7848600" y="220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35"/>
          <p:cNvCxnSpPr/>
          <p:nvPr/>
        </p:nvCxnSpPr>
        <p:spPr bwMode="auto">
          <a:xfrm>
            <a:off x="81534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36"/>
          <p:cNvCxnSpPr/>
          <p:nvPr/>
        </p:nvCxnSpPr>
        <p:spPr bwMode="auto">
          <a:xfrm flipV="1">
            <a:off x="8382000" y="2133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37"/>
          <p:cNvCxnSpPr/>
          <p:nvPr/>
        </p:nvCxnSpPr>
        <p:spPr bwMode="auto">
          <a:xfrm>
            <a:off x="8534400" y="2209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5562600" y="2209800"/>
            <a:ext cx="174171" cy="304800"/>
            <a:chOff x="6172200" y="3657600"/>
            <a:chExt cx="304800" cy="533400"/>
          </a:xfrm>
        </p:grpSpPr>
        <p:cxnSp>
          <p:nvCxnSpPr>
            <p:cNvPr id="27" name="Gerade Verbindung 14336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14339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Gerade Verbindung 42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43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Gruppieren 30"/>
          <p:cNvGrpSpPr/>
          <p:nvPr/>
        </p:nvGrpSpPr>
        <p:grpSpPr>
          <a:xfrm>
            <a:off x="5943600" y="2209800"/>
            <a:ext cx="174171" cy="304800"/>
            <a:chOff x="6172200" y="3657600"/>
            <a:chExt cx="304800" cy="533400"/>
          </a:xfrm>
        </p:grpSpPr>
        <p:cxnSp>
          <p:nvCxnSpPr>
            <p:cNvPr id="32" name="Gerade Verbindung 46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Gerade Verbindung 47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Gerade Verbindung 48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Gerade Verbindung 49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6" name="Gruppieren 35"/>
          <p:cNvGrpSpPr/>
          <p:nvPr/>
        </p:nvGrpSpPr>
        <p:grpSpPr>
          <a:xfrm>
            <a:off x="8153400" y="2209800"/>
            <a:ext cx="174171" cy="304800"/>
            <a:chOff x="6172200" y="3657600"/>
            <a:chExt cx="304800" cy="533400"/>
          </a:xfrm>
        </p:grpSpPr>
        <p:cxnSp>
          <p:nvCxnSpPr>
            <p:cNvPr id="37" name="Gerade Verbindung 51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52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53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54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uppieren 40"/>
          <p:cNvGrpSpPr/>
          <p:nvPr/>
        </p:nvGrpSpPr>
        <p:grpSpPr>
          <a:xfrm>
            <a:off x="8534400" y="2209800"/>
            <a:ext cx="174171" cy="304800"/>
            <a:chOff x="6172200" y="3657600"/>
            <a:chExt cx="304800" cy="533400"/>
          </a:xfrm>
        </p:grpSpPr>
        <p:cxnSp>
          <p:nvCxnSpPr>
            <p:cNvPr id="42" name="Gerade Verbindung 56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57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58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59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6" name="Gerade Verbindung 61"/>
          <p:cNvCxnSpPr/>
          <p:nvPr/>
        </p:nvCxnSpPr>
        <p:spPr bwMode="auto">
          <a:xfrm>
            <a:off x="8001000" y="2209800"/>
            <a:ext cx="152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62"/>
          <p:cNvCxnSpPr/>
          <p:nvPr/>
        </p:nvCxnSpPr>
        <p:spPr bwMode="auto">
          <a:xfrm flipV="1">
            <a:off x="5791200" y="2133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63"/>
          <p:cNvCxnSpPr/>
          <p:nvPr/>
        </p:nvCxnSpPr>
        <p:spPr bwMode="auto">
          <a:xfrm>
            <a:off x="5410200" y="2209800"/>
            <a:ext cx="152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73914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6091191" y="1905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5223335" y="1524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FF1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7848600" y="1524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FF2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900698" y="2514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8382000" y="2514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L2</a:t>
            </a:r>
            <a:endParaRPr lang="de-DE" dirty="0"/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2514600" y="2819400"/>
            <a:ext cx="243840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mit Pfeil 14338"/>
          <p:cNvCxnSpPr/>
          <p:nvPr/>
        </p:nvCxnSpPr>
        <p:spPr bwMode="auto">
          <a:xfrm flipV="1">
            <a:off x="2971800" y="2209800"/>
            <a:ext cx="3581400" cy="2667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2438400" y="2209800"/>
            <a:ext cx="5410200" cy="381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6" name="Gerade Verbindung mit Pfeil 14345"/>
          <p:cNvCxnSpPr/>
          <p:nvPr/>
        </p:nvCxnSpPr>
        <p:spPr bwMode="auto">
          <a:xfrm>
            <a:off x="2971800" y="2743200"/>
            <a:ext cx="4419600" cy="76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8" name="Gerade Verbindung mit Pfeil 14347"/>
          <p:cNvCxnSpPr/>
          <p:nvPr/>
        </p:nvCxnSpPr>
        <p:spPr bwMode="auto">
          <a:xfrm flipV="1">
            <a:off x="2971800" y="2209800"/>
            <a:ext cx="51054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9" name="Rechteck 14348"/>
          <p:cNvSpPr/>
          <p:nvPr/>
        </p:nvSpPr>
        <p:spPr bwMode="auto">
          <a:xfrm>
            <a:off x="2514600" y="3124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Vorlesung 6</a:t>
            </a:r>
            <a:br>
              <a:rPr lang="de-DE" b="1" dirty="0" smtClean="0"/>
            </a:br>
            <a:r>
              <a:rPr lang="de-DE" b="1" dirty="0" smtClean="0"/>
              <a:t>Addition </a:t>
            </a:r>
            <a:r>
              <a:rPr lang="de-DE" b="1" dirty="0"/>
              <a:t>von Binärzahlen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447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Addition von Binärzahlen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 err="1"/>
              <a:t>a,b,cin</a:t>
            </a:r>
            <a:r>
              <a:rPr lang="de-DE" dirty="0"/>
              <a:t> 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90850"/>
            <a:ext cx="70580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63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 err="1"/>
              <a:t>a,b,cin</a:t>
            </a:r>
            <a:r>
              <a:rPr lang="de-DE" dirty="0"/>
              <a:t> 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333750"/>
            <a:ext cx="66865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9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Halbaddierer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Manchmal (z.B. in Zählern) muss NUR der Übertrag addiert werden.</a:t>
            </a:r>
          </a:p>
          <a:p>
            <a:r>
              <a:rPr lang="de-DE" dirty="0"/>
              <a:t> Der </a:t>
            </a:r>
            <a:r>
              <a:rPr lang="de-DE" dirty="0" err="1"/>
              <a:t>Addierer</a:t>
            </a:r>
            <a:r>
              <a:rPr lang="de-DE" dirty="0"/>
              <a:t> hat daher nur </a:t>
            </a:r>
            <a:r>
              <a:rPr lang="de-DE" b="1" dirty="0"/>
              <a:t>einen </a:t>
            </a:r>
            <a:r>
              <a:rPr lang="de-DE" dirty="0"/>
              <a:t>Dateneingang und einen Carry Eingang.</a:t>
            </a:r>
          </a:p>
          <a:p>
            <a:r>
              <a:rPr lang="de-DE" dirty="0"/>
              <a:t> Man nennt diesen Block einen </a:t>
            </a:r>
            <a:r>
              <a:rPr lang="de-DE" dirty="0" err="1"/>
              <a:t>Halbaddierer</a:t>
            </a:r>
            <a:r>
              <a:rPr lang="de-DE" dirty="0"/>
              <a:t> (Half-</a:t>
            </a:r>
            <a:r>
              <a:rPr lang="de-DE" dirty="0" err="1"/>
              <a:t>Adder</a:t>
            </a:r>
            <a:r>
              <a:rPr lang="de-DE" dirty="0"/>
              <a:t>, HA)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314575"/>
            <a:ext cx="62769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28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 bwMode="auto">
          <a:xfrm>
            <a:off x="1905000" y="55626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2209800" y="5638800"/>
            <a:ext cx="91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97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 bwMode="auto">
          <a:xfrm>
            <a:off x="1371600" y="51816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676400" y="5410200"/>
            <a:ext cx="19812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>
            <a:off x="2133600" y="51816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Gleichschenkliges Dreieck 10"/>
          <p:cNvSpPr/>
          <p:nvPr/>
        </p:nvSpPr>
        <p:spPr bwMode="auto">
          <a:xfrm>
            <a:off x="1600200" y="51816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Gleichschenkliges Dreieck 11"/>
          <p:cNvSpPr/>
          <p:nvPr/>
        </p:nvSpPr>
        <p:spPr bwMode="auto">
          <a:xfrm>
            <a:off x="1295400" y="54864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Gleichschenkliges Dreieck 12"/>
          <p:cNvSpPr/>
          <p:nvPr/>
        </p:nvSpPr>
        <p:spPr bwMode="auto">
          <a:xfrm>
            <a:off x="4648200" y="53340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Übung 2</a:t>
            </a:r>
            <a:br>
              <a:rPr lang="de-DE" b="1" dirty="0" smtClean="0"/>
            </a:br>
            <a:r>
              <a:rPr lang="de-DE" b="1" dirty="0" smtClean="0"/>
              <a:t>Synthese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044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0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0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4792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3124200" y="2743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3124200" y="2362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6705600" y="21336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55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 flipV="1">
            <a:off x="5410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V="1">
            <a:off x="5562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562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 flipV="1">
            <a:off x="6019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172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6172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486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562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H="1" flipV="1">
            <a:off x="5410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5562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562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H="1" flipV="1">
            <a:off x="6705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858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6858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6705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6858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858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25" name="Gerade Verbindung 124"/>
          <p:cNvCxnSpPr>
            <a:stCxn id="124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Rechteck 126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28" name="Gerade Verbindung 127"/>
          <p:cNvCxnSpPr>
            <a:stCxn id="127" idx="2"/>
            <a:endCxn id="124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486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5105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791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18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6477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6553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6" name="Ellipse 14345"/>
          <p:cNvSpPr/>
          <p:nvPr/>
        </p:nvSpPr>
        <p:spPr bwMode="auto">
          <a:xfrm>
            <a:off x="5029200" y="5029200"/>
            <a:ext cx="12954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8" name="Gerade Verbindung mit Pfeil 14347"/>
          <p:cNvCxnSpPr/>
          <p:nvPr/>
        </p:nvCxnSpPr>
        <p:spPr bwMode="auto">
          <a:xfrm flipH="1" flipV="1">
            <a:off x="4114800" y="3505200"/>
            <a:ext cx="9144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Abgerundetes Rechteck 14349"/>
          <p:cNvSpPr/>
          <p:nvPr/>
        </p:nvSpPr>
        <p:spPr bwMode="auto">
          <a:xfrm>
            <a:off x="4724400" y="3810000"/>
            <a:ext cx="16764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2" name="Gerade Verbindung mit Pfeil 14351"/>
          <p:cNvCxnSpPr/>
          <p:nvPr/>
        </p:nvCxnSpPr>
        <p:spPr bwMode="auto">
          <a:xfrm flipH="1" flipV="1">
            <a:off x="4876800" y="3200400"/>
            <a:ext cx="76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bgerundetes Rechteck 144"/>
          <p:cNvSpPr/>
          <p:nvPr/>
        </p:nvSpPr>
        <p:spPr bwMode="auto">
          <a:xfrm>
            <a:off x="6477000" y="3810000"/>
            <a:ext cx="6096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7" name="Gerade Verbindung mit Pfeil 14356"/>
          <p:cNvCxnSpPr/>
          <p:nvPr/>
        </p:nvCxnSpPr>
        <p:spPr bwMode="auto">
          <a:xfrm flipH="1" flipV="1">
            <a:off x="5181600" y="2362200"/>
            <a:ext cx="12954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9" name="Textfeld 14358"/>
          <p:cNvSpPr txBox="1"/>
          <p:nvPr/>
        </p:nvSpPr>
        <p:spPr>
          <a:xfrm>
            <a:off x="7110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7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79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026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Ellipse 102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35814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35814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54102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3434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Ellipse 110"/>
          <p:cNvSpPr/>
          <p:nvPr/>
        </p:nvSpPr>
        <p:spPr bwMode="auto">
          <a:xfrm>
            <a:off x="44958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9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>
            <a:off x="66294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2" name="Gruppieren 111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13" name="Gerade Verbindung 11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Bogen 11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6" name="Gerade Verbindung 11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7" name="Gruppieren 116"/>
          <p:cNvGrpSpPr/>
          <p:nvPr/>
        </p:nvGrpSpPr>
        <p:grpSpPr>
          <a:xfrm>
            <a:off x="4499154" y="2362200"/>
            <a:ext cx="758646" cy="1046238"/>
            <a:chOff x="2743200" y="4648200"/>
            <a:chExt cx="1371600" cy="1981200"/>
          </a:xfrm>
        </p:grpSpPr>
        <p:sp>
          <p:nvSpPr>
            <p:cNvPr id="118" name="Bogen 117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9" name="Bogen 118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" name="Bogen 121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3" name="Gruppieren 122"/>
          <p:cNvGrpSpPr/>
          <p:nvPr/>
        </p:nvGrpSpPr>
        <p:grpSpPr>
          <a:xfrm>
            <a:off x="4495800" y="1676400"/>
            <a:ext cx="758646" cy="1046238"/>
            <a:chOff x="2743200" y="4648200"/>
            <a:chExt cx="1371600" cy="1981200"/>
          </a:xfrm>
        </p:grpSpPr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5" name="Bogen 124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Bogen 127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9" name="Gruppieren 128"/>
          <p:cNvGrpSpPr/>
          <p:nvPr/>
        </p:nvGrpSpPr>
        <p:grpSpPr>
          <a:xfrm>
            <a:off x="5562600" y="2133600"/>
            <a:ext cx="1047750" cy="838200"/>
            <a:chOff x="1295400" y="4495800"/>
            <a:chExt cx="1143000" cy="914400"/>
          </a:xfrm>
        </p:grpSpPr>
        <p:cxnSp>
          <p:nvCxnSpPr>
            <p:cNvPr id="130" name="Gerade Verbindung 1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Bogen 1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3" name="Gerade Verbindung 1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Gerade Verbindung 148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Textfeld 157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64" name="Gerade Verbindung 163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 flipV="1">
            <a:off x="2667000" y="2743200"/>
            <a:ext cx="4876800" cy="2209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80" name="Ellipse 179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Ellipse 180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Ellipse 181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Ellipse 182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Ellipse 183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6" name="Abgerundetes Rechteck 14345"/>
          <p:cNvSpPr/>
          <p:nvPr/>
        </p:nvSpPr>
        <p:spPr bwMode="auto">
          <a:xfrm>
            <a:off x="838200" y="5562600"/>
            <a:ext cx="1828800" cy="533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mit Pfeil 14348"/>
          <p:cNvCxnSpPr>
            <a:endCxn id="124" idx="2"/>
          </p:cNvCxnSpPr>
          <p:nvPr/>
        </p:nvCxnSpPr>
        <p:spPr bwMode="auto">
          <a:xfrm flipV="1">
            <a:off x="2667000" y="2474480"/>
            <a:ext cx="1935157" cy="30881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Abgerundetes Rechteck 187"/>
          <p:cNvSpPr/>
          <p:nvPr/>
        </p:nvSpPr>
        <p:spPr bwMode="auto">
          <a:xfrm>
            <a:off x="1752600" y="3581400"/>
            <a:ext cx="7620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1" name="Gerade Verbindung mit Pfeil 14350"/>
          <p:cNvCxnSpPr>
            <a:stCxn id="188" idx="3"/>
          </p:cNvCxnSpPr>
          <p:nvPr/>
        </p:nvCxnSpPr>
        <p:spPr bwMode="auto">
          <a:xfrm flipV="1">
            <a:off x="2514600" y="3352800"/>
            <a:ext cx="12954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1" name="Abgerundetes Rechteck 190"/>
          <p:cNvSpPr/>
          <p:nvPr/>
        </p:nvSpPr>
        <p:spPr bwMode="auto">
          <a:xfrm>
            <a:off x="1219200" y="3505200"/>
            <a:ext cx="1371600" cy="1905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 flipV="1">
            <a:off x="2590800" y="3200400"/>
            <a:ext cx="213360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872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Das Carry wird durch </a:t>
            </a:r>
            <a:r>
              <a:rPr lang="de-DE" dirty="0" err="1"/>
              <a:t>Cout</a:t>
            </a:r>
            <a:r>
              <a:rPr lang="de-DE" dirty="0"/>
              <a:t> = AB + (A+B)</a:t>
            </a:r>
            <a:r>
              <a:rPr lang="de-DE" dirty="0" err="1"/>
              <a:t>Cin</a:t>
            </a:r>
            <a:r>
              <a:rPr lang="de-DE" dirty="0"/>
              <a:t> gegeben.</a:t>
            </a:r>
          </a:p>
          <a:p>
            <a:r>
              <a:rPr lang="de-DE" dirty="0"/>
              <a:t> Diese Funktion kann mit dem gemischten Gatter Y = !(AB+(A+B)</a:t>
            </a:r>
            <a:r>
              <a:rPr lang="de-DE" dirty="0" err="1"/>
              <a:t>Cin</a:t>
            </a:r>
            <a:r>
              <a:rPr lang="de-DE" dirty="0"/>
              <a:t>) implementiert </a:t>
            </a:r>
            <a:r>
              <a:rPr lang="de-DE" dirty="0" smtClean="0"/>
              <a:t>werden</a:t>
            </a:r>
          </a:p>
          <a:p>
            <a:r>
              <a:rPr lang="de-DE" dirty="0"/>
              <a:t>Problem: 3 PMOS übereinander ('Stack </a:t>
            </a:r>
            <a:r>
              <a:rPr lang="de-DE" dirty="0" err="1"/>
              <a:t>height</a:t>
            </a:r>
            <a:r>
              <a:rPr lang="de-DE" dirty="0"/>
              <a:t>' = 3)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32" name="Ellipse 31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 flipV="1">
            <a:off x="3886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 flipV="1">
            <a:off x="4038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4038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4495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 flipV="1">
            <a:off x="4648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4648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962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4038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 flipV="1">
            <a:off x="3886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4038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V="1">
            <a:off x="4038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5181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5334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334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H="1" flipV="1">
            <a:off x="5181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334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5334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962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581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426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3594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953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5029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5586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279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cs typeface="Arial" charset="0"/>
              </a:rPr>
              <a:t>Synthesis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8305800" y="6453188"/>
            <a:ext cx="792162" cy="215900"/>
          </a:xfrm>
        </p:spPr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5257800" y="106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Std. cell library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(library.lib)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3200400" y="106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</a:t>
            </a:r>
            <a:r>
              <a:rPr lang="en-US" dirty="0" err="1" smtClean="0"/>
              <a:t>counter_top.v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7315200" y="106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Constratints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dirty="0" smtClean="0"/>
              <a:t>(</a:t>
            </a:r>
            <a:r>
              <a:rPr lang="en-US" dirty="0" err="1" smtClean="0"/>
              <a:t>constraints.sdc</a:t>
            </a:r>
            <a:r>
              <a:rPr lang="en-US" dirty="0" smtClean="0"/>
              <a:t>)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3886200" y="2667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3200400" y="3352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Netlist with generic Gates/FFs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13" idx="0"/>
          </p:cNvCxnSpPr>
          <p:nvPr/>
        </p:nvCxnSpPr>
        <p:spPr bwMode="auto">
          <a:xfrm>
            <a:off x="3886200" y="40386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3200400" y="487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Netlist with Gates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and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FFs from library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5943600" y="2667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8001000" y="2667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 flipH="1">
            <a:off x="4724400" y="4419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r Verbinder 20"/>
          <p:cNvCxnSpPr/>
          <p:nvPr/>
        </p:nvCxnSpPr>
        <p:spPr bwMode="auto">
          <a:xfrm flipH="1">
            <a:off x="6324600" y="44196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3048000" y="3048000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elaborate</a:t>
            </a:r>
            <a:endParaRPr lang="en-US" dirty="0"/>
          </a:p>
        </p:txBody>
      </p:sp>
      <p:sp>
        <p:nvSpPr>
          <p:cNvPr id="23" name="Textfeld 22"/>
          <p:cNvSpPr txBox="1"/>
          <p:nvPr/>
        </p:nvSpPr>
        <p:spPr>
          <a:xfrm>
            <a:off x="2971800" y="4572000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synthesize 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 bwMode="auto">
          <a:xfrm>
            <a:off x="3200400" y="19812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3200400" y="59436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Netlist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</a:t>
            </a:r>
            <a:r>
              <a:rPr lang="en-US" dirty="0" err="1" smtClean="0"/>
              <a:t>counter.gtl.v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4724400" y="59436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Timing report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Quality report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3048000" y="1905000"/>
            <a:ext cx="1676400" cy="3886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>
            <a:stCxn id="7" idx="2"/>
            <a:endCxn id="22" idx="0"/>
          </p:cNvCxnSpPr>
          <p:nvPr/>
        </p:nvCxnSpPr>
        <p:spPr bwMode="auto">
          <a:xfrm>
            <a:off x="3886200" y="1752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5943600" y="1752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8001000" y="1828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2971800" y="5562600"/>
            <a:ext cx="1840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 (</a:t>
            </a:r>
            <a:r>
              <a:rPr lang="en-US" dirty="0" err="1" smtClean="0"/>
              <a:t>synthesize.tcl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>
            <a:off x="3886200" y="5791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mit Pfeil 42"/>
          <p:cNvCxnSpPr/>
          <p:nvPr/>
        </p:nvCxnSpPr>
        <p:spPr bwMode="auto">
          <a:xfrm>
            <a:off x="4724400" y="5791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hteck 44"/>
          <p:cNvSpPr/>
          <p:nvPr/>
        </p:nvSpPr>
        <p:spPr bwMode="auto">
          <a:xfrm>
            <a:off x="990600" y="1905000"/>
            <a:ext cx="1524000" cy="3886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Software for Synthesis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(Genus)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Pfeil nach links und rechts 14344"/>
          <p:cNvSpPr/>
          <p:nvPr/>
        </p:nvSpPr>
        <p:spPr bwMode="auto">
          <a:xfrm>
            <a:off x="2514600" y="3733800"/>
            <a:ext cx="533400" cy="228600"/>
          </a:xfrm>
          <a:prstGeom prst="left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0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Der PMOS Zweig kann umgeformt werden: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3200400"/>
            <a:ext cx="28575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feil nach rechts 3"/>
          <p:cNvSpPr/>
          <p:nvPr/>
        </p:nvSpPr>
        <p:spPr bwMode="auto">
          <a:xfrm>
            <a:off x="4038600" y="4495800"/>
            <a:ext cx="609600" cy="3048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5257800" y="2971800"/>
            <a:ext cx="12954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1553134" y="2216017"/>
            <a:ext cx="2241960" cy="2427417"/>
          </a:xfrm>
          <a:custGeom>
            <a:avLst/>
            <a:gdLst>
              <a:gd name="connsiteX0" fmla="*/ 148666 w 2241960"/>
              <a:gd name="connsiteY0" fmla="*/ 2292483 h 2427417"/>
              <a:gd name="connsiteX1" fmla="*/ 199466 w 2241960"/>
              <a:gd name="connsiteY1" fmla="*/ 209683 h 2427417"/>
              <a:gd name="connsiteX2" fmla="*/ 2053666 w 2241960"/>
              <a:gd name="connsiteY2" fmla="*/ 196983 h 2427417"/>
              <a:gd name="connsiteX3" fmla="*/ 2079066 w 2241960"/>
              <a:gd name="connsiteY3" fmla="*/ 1314583 h 2427417"/>
              <a:gd name="connsiteX4" fmla="*/ 1164666 w 2241960"/>
              <a:gd name="connsiteY4" fmla="*/ 1352683 h 2427417"/>
              <a:gd name="connsiteX5" fmla="*/ 1063066 w 2241960"/>
              <a:gd name="connsiteY5" fmla="*/ 2127383 h 2427417"/>
              <a:gd name="connsiteX6" fmla="*/ 148666 w 2241960"/>
              <a:gd name="connsiteY6" fmla="*/ 2292483 h 2427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1960" h="2427417">
                <a:moveTo>
                  <a:pt x="148666" y="2292483"/>
                </a:moveTo>
                <a:cubicBezTo>
                  <a:pt x="4733" y="1972866"/>
                  <a:pt x="-118034" y="558933"/>
                  <a:pt x="199466" y="209683"/>
                </a:cubicBezTo>
                <a:cubicBezTo>
                  <a:pt x="516966" y="-139567"/>
                  <a:pt x="1740399" y="12833"/>
                  <a:pt x="2053666" y="196983"/>
                </a:cubicBezTo>
                <a:cubicBezTo>
                  <a:pt x="2366933" y="381133"/>
                  <a:pt x="2227233" y="1121966"/>
                  <a:pt x="2079066" y="1314583"/>
                </a:cubicBezTo>
                <a:cubicBezTo>
                  <a:pt x="1930899" y="1507200"/>
                  <a:pt x="1333999" y="1217216"/>
                  <a:pt x="1164666" y="1352683"/>
                </a:cubicBezTo>
                <a:cubicBezTo>
                  <a:pt x="995333" y="1488150"/>
                  <a:pt x="1232399" y="1970750"/>
                  <a:pt x="1063066" y="2127383"/>
                </a:cubicBezTo>
                <a:cubicBezTo>
                  <a:pt x="893733" y="2284016"/>
                  <a:pt x="292599" y="2612100"/>
                  <a:pt x="148666" y="2292483"/>
                </a:cubicBez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4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-&gt; Optimierter </a:t>
            </a:r>
            <a:r>
              <a:rPr lang="de-DE" dirty="0" err="1" smtClean="0"/>
              <a:t>Volladierer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05025"/>
            <a:ext cx="64770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00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60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6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5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505075"/>
            <a:ext cx="317182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39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3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36576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Ellipse 11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4419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>
            <a:off x="34290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Ellipse 116"/>
          <p:cNvSpPr/>
          <p:nvPr/>
        </p:nvSpPr>
        <p:spPr bwMode="auto">
          <a:xfrm>
            <a:off x="34290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3429000" y="4495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4419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4419600" y="5105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42672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Ellipse 123"/>
          <p:cNvSpPr/>
          <p:nvPr/>
        </p:nvSpPr>
        <p:spPr bwMode="auto">
          <a:xfrm>
            <a:off x="44196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Ellipse 124"/>
          <p:cNvSpPr/>
          <p:nvPr/>
        </p:nvSpPr>
        <p:spPr bwMode="auto">
          <a:xfrm>
            <a:off x="44196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41148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51054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53340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9" name="Ellipse 128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Ellipse 129"/>
          <p:cNvSpPr/>
          <p:nvPr/>
        </p:nvSpPr>
        <p:spPr bwMode="auto">
          <a:xfrm>
            <a:off x="53340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5181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54102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54102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Ellipse 133"/>
          <p:cNvSpPr/>
          <p:nvPr/>
        </p:nvSpPr>
        <p:spPr bwMode="auto">
          <a:xfrm>
            <a:off x="5181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4191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93070" y="47244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8" name="Gruppieren 107"/>
          <p:cNvGrpSpPr/>
          <p:nvPr/>
        </p:nvGrpSpPr>
        <p:grpSpPr>
          <a:xfrm>
            <a:off x="4419600" y="1752600"/>
            <a:ext cx="758646" cy="914400"/>
            <a:chOff x="2743200" y="4648200"/>
            <a:chExt cx="1371600" cy="1981200"/>
          </a:xfrm>
        </p:grpSpPr>
        <p:sp>
          <p:nvSpPr>
            <p:cNvPr id="123" name="Bogen 12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5" name="Gerade Verbindung 12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Bogen 12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419600" y="2438400"/>
            <a:ext cx="758646" cy="914400"/>
            <a:chOff x="2743200" y="4648200"/>
            <a:chExt cx="1371600" cy="1981200"/>
          </a:xfrm>
        </p:grpSpPr>
        <p:sp>
          <p:nvSpPr>
            <p:cNvPr id="129" name="Bogen 12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Bogen 12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Bogen 13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3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uppieren 138"/>
          <p:cNvGrpSpPr/>
          <p:nvPr/>
        </p:nvGrpSpPr>
        <p:grpSpPr>
          <a:xfrm>
            <a:off x="4419600" y="3810000"/>
            <a:ext cx="758646" cy="914400"/>
            <a:chOff x="2743200" y="4648200"/>
            <a:chExt cx="1371600" cy="1981200"/>
          </a:xfrm>
        </p:grpSpPr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Bogen 14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Bogen 14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4419600" y="4495800"/>
            <a:ext cx="758646" cy="914400"/>
            <a:chOff x="2743200" y="4648200"/>
            <a:chExt cx="1371600" cy="1981200"/>
          </a:xfrm>
        </p:grpSpPr>
        <p:sp>
          <p:nvSpPr>
            <p:cNvPr id="146" name="Bogen 145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Bogen 146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47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Bogen 149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191000"/>
            <a:ext cx="571500" cy="457200"/>
            <a:chOff x="1295400" y="4495800"/>
            <a:chExt cx="1143000" cy="914400"/>
          </a:xfrm>
        </p:grpSpPr>
        <p:cxnSp>
          <p:nvCxnSpPr>
            <p:cNvPr id="152" name="Gerade Verbindung 15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Gerade Verbindung 15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" name="Bogen 15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5" name="Gerade Verbindung 15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5562600" y="1981200"/>
            <a:ext cx="876300" cy="1066800"/>
            <a:chOff x="1295400" y="4495800"/>
            <a:chExt cx="1143000" cy="914400"/>
          </a:xfrm>
        </p:grpSpPr>
        <p:cxnSp>
          <p:nvCxnSpPr>
            <p:cNvPr id="157" name="Gerade Verbindung 15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5562600" y="4114800"/>
            <a:ext cx="876300" cy="990600"/>
            <a:chOff x="1295400" y="4495800"/>
            <a:chExt cx="1143000" cy="9144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6" name="Ellipse 165"/>
          <p:cNvSpPr/>
          <p:nvPr/>
        </p:nvSpPr>
        <p:spPr bwMode="auto">
          <a:xfrm>
            <a:off x="4191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34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614711" y="47244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8" name="Gruppieren 107"/>
          <p:cNvGrpSpPr/>
          <p:nvPr/>
        </p:nvGrpSpPr>
        <p:grpSpPr>
          <a:xfrm>
            <a:off x="4419600" y="1752600"/>
            <a:ext cx="758646" cy="914400"/>
            <a:chOff x="2743200" y="4648200"/>
            <a:chExt cx="1371600" cy="1981200"/>
          </a:xfrm>
        </p:grpSpPr>
        <p:sp>
          <p:nvSpPr>
            <p:cNvPr id="123" name="Bogen 12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5" name="Gerade Verbindung 12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Bogen 12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419600" y="2438400"/>
            <a:ext cx="758646" cy="914400"/>
            <a:chOff x="2743200" y="4648200"/>
            <a:chExt cx="1371600" cy="1981200"/>
          </a:xfrm>
        </p:grpSpPr>
        <p:sp>
          <p:nvSpPr>
            <p:cNvPr id="129" name="Bogen 12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Bogen 12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Bogen 13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3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uppieren 138"/>
          <p:cNvGrpSpPr/>
          <p:nvPr/>
        </p:nvGrpSpPr>
        <p:grpSpPr>
          <a:xfrm>
            <a:off x="4419600" y="3810000"/>
            <a:ext cx="758646" cy="914400"/>
            <a:chOff x="2743200" y="4648200"/>
            <a:chExt cx="1371600" cy="1981200"/>
          </a:xfrm>
        </p:grpSpPr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Bogen 14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Bogen 14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4419600" y="4495800"/>
            <a:ext cx="758646" cy="914400"/>
            <a:chOff x="2743200" y="4648200"/>
            <a:chExt cx="1371600" cy="1981200"/>
          </a:xfrm>
        </p:grpSpPr>
        <p:sp>
          <p:nvSpPr>
            <p:cNvPr id="146" name="Bogen 145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Bogen 146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47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Bogen 149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191000"/>
            <a:ext cx="571500" cy="457200"/>
            <a:chOff x="1295400" y="4495800"/>
            <a:chExt cx="1143000" cy="914400"/>
          </a:xfrm>
        </p:grpSpPr>
        <p:cxnSp>
          <p:nvCxnSpPr>
            <p:cNvPr id="152" name="Gerade Verbindung 15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Gerade Verbindung 15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" name="Bogen 15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5" name="Gerade Verbindung 15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5562600" y="1981200"/>
            <a:ext cx="876300" cy="1066800"/>
            <a:chOff x="1295400" y="4495800"/>
            <a:chExt cx="1143000" cy="914400"/>
          </a:xfrm>
        </p:grpSpPr>
        <p:cxnSp>
          <p:nvCxnSpPr>
            <p:cNvPr id="157" name="Gerade Verbindung 15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5562600" y="4114800"/>
            <a:ext cx="876300" cy="990600"/>
            <a:chOff x="1295400" y="4495800"/>
            <a:chExt cx="1143000" cy="9144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688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Counter</a:t>
            </a:r>
          </a:p>
          <a:p>
            <a:r>
              <a:rPr lang="de-DE" dirty="0" err="1" smtClean="0"/>
              <a:t>counter_top</a:t>
            </a:r>
            <a:r>
              <a:rPr lang="de-DE" dirty="0"/>
              <a:t> </a:t>
            </a:r>
            <a:r>
              <a:rPr lang="en-US" dirty="0" smtClean="0"/>
              <a:t>contains an </a:t>
            </a:r>
            <a:r>
              <a:rPr lang="en-US" dirty="0"/>
              <a:t>instance of the counter, and feed through the counter’s input and outputs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190" y="2666999"/>
            <a:ext cx="4001325" cy="311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01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Getaktete </a:t>
            </a:r>
            <a:r>
              <a:rPr lang="de-DE" b="1" dirty="0" smtClean="0"/>
              <a:t>Schaltungen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832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24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Schieberegister: Sehr einfach, </a:t>
            </a:r>
            <a:r>
              <a:rPr lang="de-DE" dirty="0"/>
              <a:t>k</a:t>
            </a:r>
            <a:r>
              <a:rPr lang="de-DE" dirty="0" smtClean="0"/>
              <a:t>eine </a:t>
            </a:r>
            <a:r>
              <a:rPr lang="de-DE" dirty="0"/>
              <a:t>Logik, ein Eingang, ein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43100"/>
            <a:ext cx="60960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9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Schieberegister entstehen durch Hintereinanderschalten von FFs.</a:t>
            </a:r>
          </a:p>
          <a:p>
            <a:r>
              <a:rPr lang="de-DE" dirty="0"/>
              <a:t>Zwischen den Stufen ist keine (wenig) </a:t>
            </a:r>
            <a:r>
              <a:rPr lang="de-DE" dirty="0" smtClean="0"/>
              <a:t>Logik</a:t>
            </a:r>
          </a:p>
          <a:p>
            <a:r>
              <a:rPr lang="de-DE" b="1" dirty="0"/>
              <a:t>Vorsicht</a:t>
            </a:r>
            <a:r>
              <a:rPr lang="de-DE" dirty="0"/>
              <a:t>: Die Hold-Zeit kann leicht verletzt sein. Daher fügt man manchmal Verzögerungen (</a:t>
            </a:r>
            <a:r>
              <a:rPr lang="de-DE" dirty="0" err="1" smtClean="0"/>
              <a:t>Inverterketten</a:t>
            </a:r>
            <a:r>
              <a:rPr lang="de-DE" dirty="0" smtClean="0"/>
              <a:t>) in </a:t>
            </a:r>
            <a:r>
              <a:rPr lang="de-DE" dirty="0"/>
              <a:t>den Datenpfad ein.</a:t>
            </a:r>
          </a:p>
          <a:p>
            <a:r>
              <a:rPr lang="de-DE" dirty="0" smtClean="0"/>
              <a:t>Anwendungen</a:t>
            </a:r>
            <a:r>
              <a:rPr lang="de-DE" dirty="0"/>
              <a:t>:</a:t>
            </a:r>
          </a:p>
          <a:p>
            <a:pPr lvl="1"/>
            <a:r>
              <a:rPr lang="de-DE" dirty="0" smtClean="0"/>
              <a:t>Verzögerung </a:t>
            </a:r>
            <a:r>
              <a:rPr lang="de-DE" dirty="0"/>
              <a:t>von Signalen (z.B. bei </a:t>
            </a:r>
            <a:r>
              <a:rPr lang="de-DE" dirty="0" err="1"/>
              <a:t>Pipelining</a:t>
            </a:r>
            <a:r>
              <a:rPr lang="de-DE" dirty="0"/>
              <a:t>)</a:t>
            </a:r>
          </a:p>
          <a:p>
            <a:pPr lvl="1"/>
            <a:r>
              <a:rPr lang="de-DE" dirty="0" smtClean="0"/>
              <a:t>Einfache </a:t>
            </a:r>
            <a:r>
              <a:rPr lang="de-DE" dirty="0"/>
              <a:t>Zustandscodierung</a:t>
            </a:r>
          </a:p>
          <a:p>
            <a:pPr lvl="1"/>
            <a:r>
              <a:rPr lang="de-DE" dirty="0" smtClean="0"/>
              <a:t>Spezielle </a:t>
            </a:r>
            <a:r>
              <a:rPr lang="de-DE" dirty="0"/>
              <a:t>Zähler (mit Rückkopplung)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3505200"/>
            <a:ext cx="70294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14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1336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590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1336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590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00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00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10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10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19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196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0574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" name="Gerade Verbindung 203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Gerade Verbindung 204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Gerade Verbindung 205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Gerade Verbindung 207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Gerade Verbindung 208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Gerade Verbindung 209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" name="Gerade Verbindung 210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" name="Gerade Verbindung 212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" name="Gerade Verbindung 213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" name="Gerade Verbindung 214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" name="Gerade Verbindung 215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3" name="Gerade Verbindung 232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mit Pfeil 234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0" name="Textfeld 239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sp>
        <p:nvSpPr>
          <p:cNvPr id="164" name="Abgerundetes Rechteck 163"/>
          <p:cNvSpPr/>
          <p:nvPr/>
        </p:nvSpPr>
        <p:spPr bwMode="auto">
          <a:xfrm>
            <a:off x="2743200" y="990600"/>
            <a:ext cx="17526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Textfeld 164"/>
          <p:cNvSpPr txBox="1"/>
          <p:nvPr/>
        </p:nvSpPr>
        <p:spPr>
          <a:xfrm>
            <a:off x="2895600" y="762000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Komplizierte</a:t>
            </a:r>
            <a:r>
              <a:rPr lang="en-US" dirty="0" smtClean="0"/>
              <a:t>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Funktion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9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" name="Gruppieren 18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14345" name="Gerade Verbindung 14344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7" name="Gerade Verbindung 1434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2098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667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2098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667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766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86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86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958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958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1336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 bwMode="auto">
          <a:xfrm>
            <a:off x="27432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Rechteck 163"/>
          <p:cNvSpPr/>
          <p:nvPr/>
        </p:nvSpPr>
        <p:spPr bwMode="auto">
          <a:xfrm>
            <a:off x="33528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Rechteck 164"/>
          <p:cNvSpPr/>
          <p:nvPr/>
        </p:nvSpPr>
        <p:spPr bwMode="auto">
          <a:xfrm>
            <a:off x="39624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Rechteck 165"/>
          <p:cNvSpPr/>
          <p:nvPr/>
        </p:nvSpPr>
        <p:spPr bwMode="auto">
          <a:xfrm>
            <a:off x="45720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7" name="Textfeld 166"/>
          <p:cNvSpPr txBox="1"/>
          <p:nvPr/>
        </p:nvSpPr>
        <p:spPr>
          <a:xfrm>
            <a:off x="2971800" y="57912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Fehler</a:t>
            </a:r>
            <a:endParaRPr lang="de-DE" dirty="0"/>
          </a:p>
        </p:txBody>
      </p:sp>
      <p:sp>
        <p:nvSpPr>
          <p:cNvPr id="20" name="Ellipse 19"/>
          <p:cNvSpPr/>
          <p:nvPr/>
        </p:nvSpPr>
        <p:spPr bwMode="auto">
          <a:xfrm>
            <a:off x="2514600" y="49530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2743200" y="990600"/>
            <a:ext cx="17526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895600" y="762000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Komplizierte</a:t>
            </a:r>
            <a:r>
              <a:rPr lang="en-US" dirty="0" smtClean="0"/>
              <a:t>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Funktion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7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67818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7818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67818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63246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76200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59436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49530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52578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2578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812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438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812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438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30480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6576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6576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2672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2672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5908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30480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590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30480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267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4267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8768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8768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61722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76200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8288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5146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895600" y="624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33528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8956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33528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9624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9624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5720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45720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1816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5181600" y="6248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696714" y="5943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64" name="Rechteck 163"/>
          <p:cNvSpPr/>
          <p:nvPr/>
        </p:nvSpPr>
        <p:spPr bwMode="auto">
          <a:xfrm>
            <a:off x="38862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mit Pfeil 164"/>
          <p:cNvCxnSpPr>
            <a:endCxn id="14339" idx="0"/>
          </p:cNvCxnSpPr>
          <p:nvPr/>
        </p:nvCxnSpPr>
        <p:spPr bwMode="auto">
          <a:xfrm>
            <a:off x="4724400" y="213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38862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 flipH="1">
            <a:off x="38862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>
            <a:off x="3657600" y="2667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Textfeld 169"/>
          <p:cNvSpPr txBox="1"/>
          <p:nvPr/>
        </p:nvSpPr>
        <p:spPr>
          <a:xfrm>
            <a:off x="4758120" y="182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22860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743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22860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2743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3352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3352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3962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3962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 flipV="1"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>
            <a:off x="45720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4572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4" name="Textfeld 213"/>
          <p:cNvSpPr txBox="1"/>
          <p:nvPr/>
        </p:nvSpPr>
        <p:spPr>
          <a:xfrm>
            <a:off x="2091121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grpSp>
        <p:nvGrpSpPr>
          <p:cNvPr id="215" name="Gruppieren 214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 Verbindung 242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Gerade Verbindung 243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Gerade Verbindung 244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Gerade Verbindung 245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48" name="Gerade Verbindung mit Pfeil 247"/>
          <p:cNvCxnSpPr/>
          <p:nvPr/>
        </p:nvCxnSpPr>
        <p:spPr bwMode="auto">
          <a:xfrm>
            <a:off x="32004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48"/>
          <p:cNvCxnSpPr/>
          <p:nvPr/>
        </p:nvCxnSpPr>
        <p:spPr bwMode="auto">
          <a:xfrm>
            <a:off x="1981200" y="4114800"/>
            <a:ext cx="0" cy="2514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mit Pfeil 249"/>
          <p:cNvCxnSpPr/>
          <p:nvPr/>
        </p:nvCxnSpPr>
        <p:spPr bwMode="auto">
          <a:xfrm>
            <a:off x="1981200" y="6553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250"/>
          <p:cNvCxnSpPr/>
          <p:nvPr/>
        </p:nvCxnSpPr>
        <p:spPr bwMode="auto">
          <a:xfrm>
            <a:off x="33528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133600" y="63246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77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Zähler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19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Sehr </a:t>
            </a:r>
            <a:r>
              <a:rPr lang="de-DE" b="1" dirty="0"/>
              <a:t>einfach aufgebaute Zähler </a:t>
            </a:r>
            <a:r>
              <a:rPr lang="de-DE" dirty="0"/>
              <a:t>werden durch </a:t>
            </a:r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 </a:t>
            </a:r>
            <a:r>
              <a:rPr lang="de-DE" dirty="0"/>
              <a:t>erzeugt</a:t>
            </a:r>
          </a:p>
          <a:p>
            <a:r>
              <a:rPr lang="de-DE" dirty="0" smtClean="0"/>
              <a:t>Das </a:t>
            </a:r>
            <a:r>
              <a:rPr lang="de-DE" dirty="0"/>
              <a:t>Zurücksetzen in einen Anfangszustand kann durch </a:t>
            </a:r>
            <a:r>
              <a:rPr lang="de-DE" dirty="0" err="1"/>
              <a:t>sync</a:t>
            </a:r>
            <a:r>
              <a:rPr lang="de-DE" dirty="0"/>
              <a:t>/</a:t>
            </a:r>
            <a:r>
              <a:rPr lang="de-DE" dirty="0" err="1"/>
              <a:t>async</a:t>
            </a:r>
            <a:r>
              <a:rPr lang="de-DE" dirty="0"/>
              <a:t>. </a:t>
            </a:r>
            <a:r>
              <a:rPr lang="de-DE" dirty="0" err="1"/>
              <a:t>Reset</a:t>
            </a:r>
            <a:r>
              <a:rPr lang="de-DE" dirty="0"/>
              <a:t> der FFs erfolgen</a:t>
            </a:r>
          </a:p>
          <a:p>
            <a:r>
              <a:rPr lang="de-DE" dirty="0" smtClean="0"/>
              <a:t>Beim </a:t>
            </a:r>
            <a:r>
              <a:rPr lang="de-DE" dirty="0"/>
              <a:t>‚Johnson Zähler‘ wird der Ausgang über einen Inverter zum Eingang rückgekoppelt.</a:t>
            </a:r>
          </a:p>
          <a:p>
            <a:r>
              <a:rPr lang="de-DE" dirty="0" smtClean="0"/>
              <a:t>Der </a:t>
            </a:r>
            <a:r>
              <a:rPr lang="de-DE" dirty="0"/>
              <a:t>Zähler hat dadurch 2N Zustände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48000"/>
            <a:ext cx="70580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Johnson Zähler: Sprungdiagramm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 </a:t>
            </a:r>
            <a:r>
              <a:rPr lang="de-DE" dirty="0"/>
              <a:t>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 smtClean="0"/>
              <a:t>6 </a:t>
            </a:r>
            <a:r>
              <a:rPr lang="de-DE" dirty="0"/>
              <a:t>davon werden vom Johnson Zähler </a:t>
            </a:r>
            <a:r>
              <a:rPr lang="de-DE" dirty="0" smtClean="0"/>
              <a:t>durchlaufen:</a:t>
            </a:r>
          </a:p>
          <a:p>
            <a:r>
              <a:rPr lang="de-DE" dirty="0" smtClean="0"/>
              <a:t>Die </a:t>
            </a:r>
            <a:r>
              <a:rPr lang="de-DE" dirty="0"/>
              <a:t>verbleibenden beiden Zustände bilden </a:t>
            </a:r>
            <a:r>
              <a:rPr lang="de-DE" dirty="0" smtClean="0"/>
              <a:t>einen eigenen </a:t>
            </a:r>
            <a:r>
              <a:rPr lang="de-DE" dirty="0"/>
              <a:t>Zyklus.</a:t>
            </a:r>
          </a:p>
          <a:p>
            <a:r>
              <a:rPr lang="de-DE" dirty="0" smtClean="0"/>
              <a:t>Man </a:t>
            </a:r>
            <a:r>
              <a:rPr lang="de-DE" dirty="0"/>
              <a:t>muss mit einem </a:t>
            </a:r>
            <a:r>
              <a:rPr lang="de-DE" dirty="0" err="1"/>
              <a:t>Reset</a:t>
            </a:r>
            <a:r>
              <a:rPr lang="de-DE" dirty="0"/>
              <a:t> vermeiden hier zu starten!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67025"/>
            <a:ext cx="25241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37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/>
              <a:t>The Cadence tools are usually very </a:t>
            </a:r>
            <a:r>
              <a:rPr lang="en-US" dirty="0" smtClean="0"/>
              <a:t>complex</a:t>
            </a:r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will present here only the minimal set of commands required to produce a </a:t>
            </a:r>
            <a:r>
              <a:rPr lang="en-US" dirty="0" smtClean="0"/>
              <a:t>result</a:t>
            </a:r>
            <a:endParaRPr lang="en-US" dirty="0"/>
          </a:p>
          <a:p>
            <a:r>
              <a:rPr lang="en-US" dirty="0" smtClean="0"/>
              <a:t>Commands </a:t>
            </a:r>
            <a:r>
              <a:rPr lang="en-US" dirty="0"/>
              <a:t>callable from a TCL </a:t>
            </a:r>
            <a:r>
              <a:rPr lang="en-US" dirty="0" smtClean="0"/>
              <a:t>(tool command language) script</a:t>
            </a:r>
            <a:endParaRPr lang="en-US" dirty="0" smtClean="0"/>
          </a:p>
          <a:p>
            <a:r>
              <a:rPr lang="en-US" dirty="0"/>
              <a:t>Create a file called </a:t>
            </a:r>
            <a:r>
              <a:rPr lang="en-US" dirty="0" err="1" smtClean="0"/>
              <a:t>synthesize.tcl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382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Zähler aus Schieberegistern: 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Durch </a:t>
            </a:r>
            <a:r>
              <a:rPr lang="de-DE" dirty="0"/>
              <a:t>Rückkopplung des Ausgangs und eines (oder mehrerer) geeigneten Abgriffs (‚</a:t>
            </a:r>
            <a:r>
              <a:rPr lang="de-DE" dirty="0" err="1"/>
              <a:t>tap</a:t>
            </a:r>
            <a:r>
              <a:rPr lang="de-DE" dirty="0"/>
              <a:t>‘) kann bei </a:t>
            </a:r>
            <a:r>
              <a:rPr lang="de-DE" dirty="0" smtClean="0"/>
              <a:t>N Flipflops </a:t>
            </a:r>
            <a:r>
              <a:rPr lang="de-DE" dirty="0"/>
              <a:t>eine Bitsequenz mit der Periode 2N-1 entstehen (‚</a:t>
            </a:r>
            <a:r>
              <a:rPr lang="de-DE" dirty="0" err="1"/>
              <a:t>maximum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‘)</a:t>
            </a:r>
          </a:p>
          <a:p>
            <a:r>
              <a:rPr lang="de-DE" dirty="0" smtClean="0"/>
              <a:t>Die </a:t>
            </a:r>
            <a:r>
              <a:rPr lang="de-DE" dirty="0"/>
              <a:t>Bitsequenz hat keine erkennbare Struktur und wird daher als Pseudo-Random-Bit-</a:t>
            </a:r>
            <a:r>
              <a:rPr lang="de-DE" dirty="0" err="1"/>
              <a:t>Sequence</a:t>
            </a:r>
            <a:r>
              <a:rPr lang="de-DE" dirty="0"/>
              <a:t> (</a:t>
            </a:r>
            <a:r>
              <a:rPr lang="de-DE" dirty="0" smtClean="0"/>
              <a:t>PRBS) bezeichnet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724150"/>
            <a:ext cx="73533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70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Einige Eigenschaften:</a:t>
            </a:r>
          </a:p>
          <a:p>
            <a:r>
              <a:rPr lang="de-DE" dirty="0" smtClean="0"/>
              <a:t>In </a:t>
            </a:r>
            <a:r>
              <a:rPr lang="de-DE" dirty="0"/>
              <a:t>der gesamten Sequenz kommt nur genau eine Eins weniger vor als Nullen</a:t>
            </a:r>
          </a:p>
          <a:p>
            <a:r>
              <a:rPr lang="de-DE" dirty="0" smtClean="0"/>
              <a:t>Die </a:t>
            </a:r>
            <a:r>
              <a:rPr lang="de-DE" dirty="0"/>
              <a:t>Hälfte aller zusammenhängenden Einser-Blöcke ist einen Takt </a:t>
            </a:r>
            <a:r>
              <a:rPr lang="de-DE" dirty="0" smtClean="0"/>
              <a:t>lang, ein </a:t>
            </a:r>
            <a:r>
              <a:rPr lang="de-DE" dirty="0"/>
              <a:t>Viertel ist zwei Takte lang, etc. (bis auf maximale Sequenzen von Einsen).</a:t>
            </a:r>
          </a:p>
          <a:p>
            <a:r>
              <a:rPr lang="de-DE" dirty="0"/>
              <a:t>Gleiches gilt für die </a:t>
            </a:r>
            <a:r>
              <a:rPr lang="de-DE" dirty="0" smtClean="0"/>
              <a:t>Nullen.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Beispiel für N = 6 (Periode 63) 000000</a:t>
            </a:r>
            <a:r>
              <a:rPr lang="de-DE" dirty="0" smtClean="0"/>
              <a:t>111110111100111010110000101110001101101001000100110010101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24098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15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Bei 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/>
              <a:t> 7 davon werden durchlaufen</a:t>
            </a:r>
          </a:p>
          <a:p>
            <a:r>
              <a:rPr lang="de-DE" dirty="0"/>
              <a:t> Zustand 111 ist (bei XOR </a:t>
            </a:r>
            <a:r>
              <a:rPr lang="de-DE" dirty="0" err="1" smtClean="0"/>
              <a:t>feedback</a:t>
            </a:r>
            <a:r>
              <a:rPr lang="de-DE" dirty="0" smtClean="0"/>
              <a:t>) immer </a:t>
            </a:r>
            <a:r>
              <a:rPr lang="de-DE" dirty="0"/>
              <a:t>stabil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5050"/>
            <a:ext cx="21050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6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Ein </a:t>
            </a:r>
            <a:r>
              <a:rPr lang="de-DE" b="1" dirty="0" err="1"/>
              <a:t>Scrambler</a:t>
            </a:r>
            <a:r>
              <a:rPr lang="de-DE" dirty="0"/>
              <a:t> (deutsch </a:t>
            </a:r>
            <a:r>
              <a:rPr lang="de-DE" i="1" dirty="0" err="1"/>
              <a:t>Verwürfler</a:t>
            </a:r>
            <a:r>
              <a:rPr lang="de-DE" dirty="0"/>
              <a:t>) verwendet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oder fixe Tabellen, um ein </a:t>
            </a:r>
            <a:r>
              <a:rPr lang="de-DE" dirty="0">
                <a:hlinkClick r:id="rId3" tooltip="Digitalsignal"/>
              </a:rPr>
              <a:t>Digitalsignal</a:t>
            </a:r>
            <a:r>
              <a:rPr lang="de-DE" dirty="0"/>
              <a:t> nach einem relativ einfachen </a:t>
            </a:r>
            <a:r>
              <a:rPr lang="de-DE" dirty="0">
                <a:hlinkClick r:id="rId4" tooltip="Algorithmus"/>
              </a:rPr>
              <a:t>Algorithmus</a:t>
            </a:r>
            <a:r>
              <a:rPr lang="de-DE" dirty="0"/>
              <a:t> umkehrbar umzustellen. </a:t>
            </a:r>
            <a:endParaRPr lang="de-DE" dirty="0" smtClean="0"/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basierend auf fixen Tabellen bzw. LFSR stellt wegen der einfachen und bekannten Verfahren keine brauchbare </a:t>
            </a:r>
            <a:r>
              <a:rPr lang="de-DE" dirty="0">
                <a:hlinkClick r:id="rId5" tooltip="Kryptografie"/>
              </a:rPr>
              <a:t>Verschlüsselung</a:t>
            </a:r>
            <a:r>
              <a:rPr lang="de-DE" dirty="0"/>
              <a:t> von Daten dar</a:t>
            </a:r>
            <a:r>
              <a:rPr lang="de-DE" dirty="0" smtClean="0"/>
              <a:t>.</a:t>
            </a:r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wird durch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realisiert. Dabei wird meistens die pro Schieberegisterlänge maximal mögliche Codelänge verwendet.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76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 flipV="1">
            <a:off x="114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143000" y="3886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 flipV="1">
            <a:off x="320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>
            <a:off x="320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r Verbinder 13"/>
          <p:cNvCxnSpPr/>
          <p:nvPr/>
        </p:nvCxnSpPr>
        <p:spPr bwMode="auto">
          <a:xfrm>
            <a:off x="457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 flipV="1">
            <a:off x="495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49530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r Verbinder 16"/>
          <p:cNvCxnSpPr/>
          <p:nvPr/>
        </p:nvCxnSpPr>
        <p:spPr bwMode="auto">
          <a:xfrm flipV="1">
            <a:off x="701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701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>
            <a:off x="114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>
            <a:off x="137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>
            <a:off x="160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r Verbinder 23"/>
          <p:cNvCxnSpPr/>
          <p:nvPr/>
        </p:nvCxnSpPr>
        <p:spPr bwMode="auto">
          <a:xfrm>
            <a:off x="182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r Verbinder 24"/>
          <p:cNvCxnSpPr/>
          <p:nvPr/>
        </p:nvCxnSpPr>
        <p:spPr bwMode="auto">
          <a:xfrm>
            <a:off x="205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228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>
            <a:off x="251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r Verbinder 27"/>
          <p:cNvCxnSpPr/>
          <p:nvPr/>
        </p:nvCxnSpPr>
        <p:spPr bwMode="auto">
          <a:xfrm>
            <a:off x="274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97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r Verbinder 29"/>
          <p:cNvCxnSpPr/>
          <p:nvPr/>
        </p:nvCxnSpPr>
        <p:spPr bwMode="auto">
          <a:xfrm>
            <a:off x="320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r Verbinder 31"/>
          <p:cNvCxnSpPr/>
          <p:nvPr/>
        </p:nvCxnSpPr>
        <p:spPr bwMode="auto">
          <a:xfrm>
            <a:off x="518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/>
          <p:nvPr/>
        </p:nvCxnSpPr>
        <p:spPr bwMode="auto">
          <a:xfrm>
            <a:off x="541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r Verbinder 33"/>
          <p:cNvCxnSpPr/>
          <p:nvPr/>
        </p:nvCxnSpPr>
        <p:spPr bwMode="auto">
          <a:xfrm>
            <a:off x="563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86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r Verbinder 35"/>
          <p:cNvCxnSpPr/>
          <p:nvPr/>
        </p:nvCxnSpPr>
        <p:spPr bwMode="auto">
          <a:xfrm>
            <a:off x="609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>
            <a:off x="632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655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>
            <a:off x="678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701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r Verbinder 14335"/>
          <p:cNvCxnSpPr/>
          <p:nvPr/>
        </p:nvCxnSpPr>
        <p:spPr bwMode="auto">
          <a:xfrm>
            <a:off x="54102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5410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6096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6096000" y="3886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r Verbinder 14340"/>
          <p:cNvCxnSpPr/>
          <p:nvPr/>
        </p:nvCxnSpPr>
        <p:spPr bwMode="auto">
          <a:xfrm>
            <a:off x="4800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 flipV="1">
            <a:off x="4953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r Verbinder 14343"/>
          <p:cNvCxnSpPr/>
          <p:nvPr/>
        </p:nvCxnSpPr>
        <p:spPr bwMode="auto">
          <a:xfrm>
            <a:off x="4953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>
            <a:off x="4724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525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 flipV="1">
            <a:off x="5410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54102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>
            <a:off x="518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r Verbinder 59"/>
          <p:cNvCxnSpPr/>
          <p:nvPr/>
        </p:nvCxnSpPr>
        <p:spPr bwMode="auto">
          <a:xfrm flipV="1">
            <a:off x="5181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r Verbinder 60"/>
          <p:cNvCxnSpPr/>
          <p:nvPr/>
        </p:nvCxnSpPr>
        <p:spPr bwMode="auto">
          <a:xfrm flipV="1">
            <a:off x="5638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57150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 flipV="1">
            <a:off x="5867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58674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5638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>
            <a:off x="61722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 flipV="1">
            <a:off x="6324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>
            <a:off x="63246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r Verbinder 68"/>
          <p:cNvCxnSpPr/>
          <p:nvPr/>
        </p:nvCxnSpPr>
        <p:spPr bwMode="auto">
          <a:xfrm>
            <a:off x="60960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6096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 flipV="1">
            <a:off x="6553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>
            <a:off x="66294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 flipV="1">
            <a:off x="6781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>
            <a:off x="6781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6553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r Verbinder 75"/>
          <p:cNvCxnSpPr/>
          <p:nvPr/>
        </p:nvCxnSpPr>
        <p:spPr bwMode="auto">
          <a:xfrm>
            <a:off x="7086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r Verbinder 76"/>
          <p:cNvCxnSpPr/>
          <p:nvPr/>
        </p:nvCxnSpPr>
        <p:spPr bwMode="auto">
          <a:xfrm flipV="1">
            <a:off x="7239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r Verbinder 77"/>
          <p:cNvCxnSpPr/>
          <p:nvPr/>
        </p:nvCxnSpPr>
        <p:spPr bwMode="auto">
          <a:xfrm>
            <a:off x="7239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r Verbinder 78"/>
          <p:cNvCxnSpPr/>
          <p:nvPr/>
        </p:nvCxnSpPr>
        <p:spPr bwMode="auto">
          <a:xfrm>
            <a:off x="7010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r Verbinder 79"/>
          <p:cNvCxnSpPr/>
          <p:nvPr/>
        </p:nvCxnSpPr>
        <p:spPr bwMode="auto">
          <a:xfrm flipV="1">
            <a:off x="7010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r Verbinder 80"/>
          <p:cNvCxnSpPr/>
          <p:nvPr/>
        </p:nvCxnSpPr>
        <p:spPr bwMode="auto">
          <a:xfrm flipV="1">
            <a:off x="7467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1219200" y="44958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82" name="Textfeld 81"/>
          <p:cNvSpPr txBox="1"/>
          <p:nvPr/>
        </p:nvSpPr>
        <p:spPr>
          <a:xfrm>
            <a:off x="3505200" y="4495800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Gescrambeld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(additive) </a:t>
            </a:r>
            <a:r>
              <a:rPr lang="de-DE" b="1" dirty="0" err="1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Synchrone oder auch additive </a:t>
            </a:r>
            <a:r>
              <a:rPr lang="de-DE" dirty="0" err="1"/>
              <a:t>Scrambler</a:t>
            </a:r>
            <a:r>
              <a:rPr lang="de-DE" dirty="0"/>
              <a:t> benötigen einen definierten Startwert ungleich 0 im LFS-Register, und der Empfänger muss durch geeignete Maßnahmen, wie beispielsweise einem speziellen </a:t>
            </a:r>
            <a:r>
              <a:rPr lang="de-DE" dirty="0" err="1"/>
              <a:t>Sync</a:t>
            </a:r>
            <a:r>
              <a:rPr lang="de-DE" dirty="0"/>
              <a:t>-Wort, die genaue Codephasenlage des Senders mitgeteilt bekommen</a:t>
            </a:r>
            <a:r>
              <a:rPr lang="de-DE" dirty="0" smtClean="0"/>
              <a:t>.</a:t>
            </a:r>
          </a:p>
          <a:p>
            <a:r>
              <a:rPr lang="de-DE" dirty="0"/>
              <a:t>Ist dem Empfänger die korrekte Codephasenlage nicht bekannt, kann er das </a:t>
            </a:r>
            <a:r>
              <a:rPr lang="de-DE" dirty="0" err="1"/>
              <a:t>gescrambelte</a:t>
            </a:r>
            <a:r>
              <a:rPr lang="de-DE" dirty="0"/>
              <a:t> Datensignal nicht richtig dekodieren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Vorteil: Fehler werden nicht multipliziert</a:t>
            </a:r>
          </a:p>
          <a:p>
            <a:r>
              <a:rPr lang="de-DE" dirty="0" smtClean="0"/>
              <a:t>Nachteil: Synchronisierung nötig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3724275"/>
            <a:ext cx="68389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0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Selbstsynchronisierende oder auch multiplikative </a:t>
            </a:r>
            <a:r>
              <a:rPr lang="de-DE" dirty="0" err="1"/>
              <a:t>Scrambler</a:t>
            </a:r>
            <a:r>
              <a:rPr lang="de-DE" dirty="0"/>
              <a:t> benötigen keinen definierten Startwert und auch kein </a:t>
            </a:r>
            <a:r>
              <a:rPr lang="de-DE" dirty="0" err="1"/>
              <a:t>Sync</a:t>
            </a:r>
            <a:r>
              <a:rPr lang="de-DE" dirty="0"/>
              <a:t>-Wort, um die Codephase des Empfängers mit der Codephase des Senders abzugleichen. Auch kann der Startwert des LFSR beliebig </a:t>
            </a:r>
            <a:r>
              <a:rPr lang="de-DE" dirty="0" smtClean="0"/>
              <a:t>sein.</a:t>
            </a:r>
          </a:p>
          <a:p>
            <a:r>
              <a:rPr lang="de-DE" dirty="0"/>
              <a:t>Erreicht wird die Funktion der </a:t>
            </a:r>
            <a:r>
              <a:rPr lang="de-DE" dirty="0" err="1"/>
              <a:t>Selbstsynchronität</a:t>
            </a:r>
            <a:r>
              <a:rPr lang="de-DE" dirty="0"/>
              <a:t> dadurch, dass die Nutzdatenfolge direkt auf den Inhalt des LFSR </a:t>
            </a:r>
            <a:r>
              <a:rPr lang="de-DE" dirty="0" smtClean="0"/>
              <a:t>einwirkt.</a:t>
            </a:r>
          </a:p>
          <a:p>
            <a:r>
              <a:rPr lang="de-DE" dirty="0"/>
              <a:t>Nachteilig ist die Abhängigkeit des </a:t>
            </a:r>
            <a:r>
              <a:rPr lang="de-DE" dirty="0" err="1"/>
              <a:t>Scramblers</a:t>
            </a:r>
            <a:r>
              <a:rPr lang="de-DE" dirty="0"/>
              <a:t> von der Nutzdatenfolge. So können bestimmte Nutzdatenfolgen den </a:t>
            </a:r>
            <a:r>
              <a:rPr lang="de-DE" dirty="0" err="1"/>
              <a:t>Scrambler</a:t>
            </a:r>
            <a:r>
              <a:rPr lang="de-DE" dirty="0"/>
              <a:t> vollständig "auslöschen". </a:t>
            </a:r>
            <a:endParaRPr lang="de-DE" dirty="0" smtClean="0"/>
          </a:p>
          <a:p>
            <a:r>
              <a:rPr lang="de-DE" dirty="0"/>
              <a:t>Darüber hinaus pflanzen sich Übertragungsfehler bei selbstsynchronisierenden </a:t>
            </a:r>
            <a:r>
              <a:rPr lang="de-DE" dirty="0" err="1"/>
              <a:t>Scramblern</a:t>
            </a:r>
            <a:r>
              <a:rPr lang="de-DE" dirty="0"/>
              <a:t> </a:t>
            </a:r>
            <a:r>
              <a:rPr lang="de-DE" dirty="0" smtClean="0"/>
              <a:t>fort</a:t>
            </a:r>
            <a:r>
              <a:rPr lang="de-DE" dirty="0"/>
              <a:t>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91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39025" cy="23050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7372350" cy="2457450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 bwMode="auto">
          <a:xfrm>
            <a:off x="2133600" y="2362200"/>
            <a:ext cx="0" cy="3200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5410200" y="36576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057400" y="144780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= X + In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971800" y="6400800"/>
            <a:ext cx="2406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Out* = X + Out = X + X + In = In 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685800" y="3886200"/>
            <a:ext cx="5334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IN*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4343400" y="5791200"/>
            <a:ext cx="7620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OUT*</a:t>
            </a:r>
          </a:p>
        </p:txBody>
      </p:sp>
    </p:spTree>
    <p:extLst>
      <p:ext uri="{BB962C8B-B14F-4D97-AF65-F5344CB8AC3E}">
        <p14:creationId xmlns:p14="http://schemas.microsoft.com/office/powerpoint/2010/main" val="371499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Asynchrone Binärzähler (Ripple Counter)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Rückkopplung </a:t>
            </a:r>
            <a:r>
              <a:rPr lang="de-DE" dirty="0"/>
              <a:t>von !Q auf D erzeugt '</a:t>
            </a:r>
            <a:r>
              <a:rPr lang="de-DE" dirty="0" err="1"/>
              <a:t>Toggle</a:t>
            </a:r>
            <a:r>
              <a:rPr lang="de-DE" dirty="0"/>
              <a:t>-FFs', die bei jedem Takt den Zustand ändern (</a:t>
            </a:r>
            <a:r>
              <a:rPr lang="de-DE" dirty="0" smtClean="0"/>
              <a:t>0-&gt;1-&gt;0-&gt;...)</a:t>
            </a:r>
            <a:endParaRPr lang="de-DE" dirty="0"/>
          </a:p>
          <a:p>
            <a:r>
              <a:rPr lang="de-DE" dirty="0" smtClean="0"/>
              <a:t>Der </a:t>
            </a:r>
            <a:r>
              <a:rPr lang="de-DE" dirty="0"/>
              <a:t>Q-Ausgang eines Bits steuert das nächste Bit an (hier Rückwärtszähler</a:t>
            </a:r>
            <a:r>
              <a:rPr lang="de-DE" dirty="0" smtClean="0"/>
              <a:t>):</a:t>
            </a:r>
          </a:p>
          <a:p>
            <a:r>
              <a:rPr lang="de-DE" dirty="0" smtClean="0"/>
              <a:t>Wegen </a:t>
            </a:r>
            <a:r>
              <a:rPr lang="de-DE" dirty="0"/>
              <a:t>der Verzögerung der einzelnen Stufen sind die Flanken </a:t>
            </a:r>
            <a:r>
              <a:rPr lang="de-DE" b="1" dirty="0"/>
              <a:t>nicht gleichzeitig </a:t>
            </a:r>
            <a:r>
              <a:rPr lang="de-DE" dirty="0"/>
              <a:t>(daher </a:t>
            </a:r>
            <a:r>
              <a:rPr lang="de-DE" dirty="0" err="1"/>
              <a:t>async</a:t>
            </a:r>
            <a:r>
              <a:rPr lang="de-DE" dirty="0"/>
              <a:t>. Zähler)</a:t>
            </a:r>
          </a:p>
          <a:p>
            <a:r>
              <a:rPr lang="de-DE" dirty="0" smtClean="0"/>
              <a:t>Sollte </a:t>
            </a:r>
            <a:r>
              <a:rPr lang="de-DE" dirty="0"/>
              <a:t>daher normalerweise vermieden </a:t>
            </a:r>
            <a:r>
              <a:rPr lang="de-DE" dirty="0" smtClean="0"/>
              <a:t>werden. Anwendung</a:t>
            </a:r>
            <a:r>
              <a:rPr lang="de-DE" dirty="0"/>
              <a:t>: Frequenzteiler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895600"/>
            <a:ext cx="56197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Binärzähler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Alle FFs werden gleichzeitig getaktet</a:t>
            </a:r>
          </a:p>
          <a:p>
            <a:r>
              <a:rPr lang="de-DE" dirty="0" smtClean="0"/>
              <a:t>Die </a:t>
            </a:r>
            <a:r>
              <a:rPr lang="de-DE" dirty="0"/>
              <a:t>Eingänge werden so beschaltet, </a:t>
            </a:r>
            <a:r>
              <a:rPr lang="de-DE" dirty="0" err="1"/>
              <a:t>daß</a:t>
            </a:r>
            <a:r>
              <a:rPr lang="de-DE" dirty="0"/>
              <a:t> sich (z.B.) aufsteigend Binärzahlen ergeben</a:t>
            </a:r>
          </a:p>
          <a:p>
            <a:r>
              <a:rPr lang="de-DE" dirty="0" smtClean="0"/>
              <a:t>Implementierung </a:t>
            </a:r>
            <a:r>
              <a:rPr lang="de-DE" dirty="0"/>
              <a:t>mit </a:t>
            </a:r>
            <a:r>
              <a:rPr lang="de-DE" dirty="0" err="1"/>
              <a:t>Halbaddierern</a:t>
            </a:r>
            <a:r>
              <a:rPr lang="de-DE" dirty="0"/>
              <a:t> (mit </a:t>
            </a:r>
            <a:r>
              <a:rPr lang="de-DE" dirty="0" err="1"/>
              <a:t>enable</a:t>
            </a:r>
            <a:r>
              <a:rPr lang="de-DE" dirty="0"/>
              <a:t> und </a:t>
            </a:r>
            <a:r>
              <a:rPr lang="de-DE" dirty="0" err="1"/>
              <a:t>reset</a:t>
            </a:r>
            <a:r>
              <a:rPr lang="de-DE" dirty="0" smtClean="0"/>
              <a:t>)</a:t>
            </a:r>
          </a:p>
          <a:p>
            <a:r>
              <a:rPr lang="de-DE" dirty="0"/>
              <a:t>Max. Taktfrequenz ist durch die Laufzeit des 'ripple' Carry begrenzt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2743200"/>
            <a:ext cx="74199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9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Kürzere synchrone Binärzähler (z.B. BCD Zähler)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Gibt man das (synchrone) </a:t>
            </a:r>
            <a:r>
              <a:rPr lang="de-DE" dirty="0" err="1"/>
              <a:t>Reset</a:t>
            </a:r>
            <a:r>
              <a:rPr lang="de-DE" dirty="0"/>
              <a:t>-Signal bei einem bestimmten Zählerstand, so wird die Periode verkürzt</a:t>
            </a:r>
            <a:r>
              <a:rPr lang="de-DE" dirty="0" smtClean="0"/>
              <a:t>.</a:t>
            </a:r>
          </a:p>
          <a:p>
            <a:r>
              <a:rPr lang="de-DE" dirty="0"/>
              <a:t>Anwendung: BCD Zähler (Periode 10). 'is9 × en' gibt nächste Stufe frei.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2257425"/>
            <a:ext cx="74580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8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Loading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library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en-US" dirty="0"/>
              <a:t>To start with synthesis, we have to select a set of logic </a:t>
            </a:r>
            <a:r>
              <a:rPr lang="en-US" dirty="0" smtClean="0"/>
              <a:t>functions (gates and </a:t>
            </a:r>
            <a:r>
              <a:rPr lang="en-US" dirty="0" err="1" smtClean="0"/>
              <a:t>flipflops</a:t>
            </a:r>
            <a:r>
              <a:rPr lang="en-US" dirty="0" smtClean="0"/>
              <a:t>) </a:t>
            </a:r>
            <a:r>
              <a:rPr lang="en-US" dirty="0" smtClean="0"/>
              <a:t>to </a:t>
            </a:r>
            <a:r>
              <a:rPr lang="en-US" dirty="0"/>
              <a:t>be </a:t>
            </a:r>
            <a:r>
              <a:rPr lang="en-US" dirty="0" smtClean="0"/>
              <a:t>used.</a:t>
            </a:r>
          </a:p>
          <a:p>
            <a:r>
              <a:rPr lang="en-US" dirty="0" smtClean="0"/>
              <a:t>The </a:t>
            </a:r>
            <a:r>
              <a:rPr lang="en-US" dirty="0"/>
              <a:t>technology kit provides a set of functions, with various timing </a:t>
            </a:r>
            <a:r>
              <a:rPr lang="en-US" dirty="0" smtClean="0"/>
              <a:t>characterization </a:t>
            </a:r>
            <a:r>
              <a:rPr lang="en-US" dirty="0"/>
              <a:t>option.</a:t>
            </a:r>
            <a:endParaRPr lang="en-US" dirty="0" smtClean="0"/>
          </a:p>
          <a:p>
            <a:r>
              <a:rPr lang="en-US" dirty="0" smtClean="0"/>
              <a:t>TCL command: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set_db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library /path/to/library.lib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362200"/>
            <a:ext cx="5933799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28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Schnellere Zähler / </a:t>
            </a:r>
            <a:r>
              <a:rPr lang="de-DE" b="1" dirty="0" err="1"/>
              <a:t>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Bei sehr großen Wortbreiten N muss das Carry-Signal sehr lange durch den </a:t>
            </a:r>
            <a:r>
              <a:rPr lang="de-DE" dirty="0" err="1"/>
              <a:t>Halbaddierer</a:t>
            </a:r>
            <a:r>
              <a:rPr lang="de-DE" dirty="0"/>
              <a:t> rippeln (</a:t>
            </a:r>
            <a:r>
              <a:rPr lang="de-DE" dirty="0" smtClean="0"/>
              <a:t>N Stufen</a:t>
            </a:r>
            <a:r>
              <a:rPr lang="de-DE" dirty="0"/>
              <a:t>) und die Schaltung wird langsam.</a:t>
            </a:r>
          </a:p>
          <a:p>
            <a:r>
              <a:rPr lang="de-DE" dirty="0"/>
              <a:t> Es gibt viele Tricks, um das zu beschleunigen, z.B. den Carry-Select </a:t>
            </a:r>
            <a:r>
              <a:rPr lang="de-DE" dirty="0" err="1" smtClean="0"/>
              <a:t>Addierer</a:t>
            </a:r>
            <a:endParaRPr lang="de-DE" dirty="0"/>
          </a:p>
          <a:p>
            <a:pPr lvl="1"/>
            <a:r>
              <a:rPr lang="de-DE" dirty="0"/>
              <a:t>Berechne für Gruppen von Bits das COUT unter den ZWEI Annahmen CIN = 0 oder CIN =1. Das benötigt ZWEI </a:t>
            </a:r>
            <a:r>
              <a:rPr lang="de-DE" dirty="0" err="1"/>
              <a:t>Addierer</a:t>
            </a:r>
            <a:r>
              <a:rPr lang="de-DE" dirty="0"/>
              <a:t>.</a:t>
            </a:r>
          </a:p>
          <a:p>
            <a:pPr lvl="1"/>
            <a:r>
              <a:rPr lang="de-DE" dirty="0" smtClean="0"/>
              <a:t>Das </a:t>
            </a:r>
            <a:r>
              <a:rPr lang="de-DE" dirty="0"/>
              <a:t>COUT (X) der vorangehenden Gruppe wählt dann aus, welches Ergebnis benutzt wird</a:t>
            </a:r>
          </a:p>
          <a:p>
            <a:pPr lvl="1"/>
            <a:r>
              <a:rPr lang="de-DE" dirty="0" smtClean="0"/>
              <a:t>Im </a:t>
            </a:r>
            <a:r>
              <a:rPr lang="de-DE" dirty="0"/>
              <a:t>Fall von zwei Gruppen a N/2 reduziert sich der Delay auf etwa N/2+1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3429000"/>
            <a:ext cx="7210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9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b="1" dirty="0"/>
              <a:t>Gray Zähler </a:t>
            </a:r>
            <a:endParaRPr lang="de-DE" b="1" dirty="0" smtClean="0"/>
          </a:p>
          <a:p>
            <a:r>
              <a:rPr lang="de-DE" dirty="0" smtClean="0"/>
              <a:t>Betrachten wir </a:t>
            </a:r>
            <a:r>
              <a:rPr lang="de-DE" dirty="0"/>
              <a:t>z.B. einen linearen Maßstab zur Positionsmessung mit binärer Kodierung und </a:t>
            </a:r>
            <a:r>
              <a:rPr lang="de-DE" dirty="0" err="1"/>
              <a:t>Photosensor</a:t>
            </a:r>
            <a:r>
              <a:rPr lang="de-DE" dirty="0"/>
              <a:t>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2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Lösung: An jeder Kante darf sich nur ein Bit ändern. z.B.: Gray Code: Ändere das niedrigste mögliche Bit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19625"/>
            <a:ext cx="5562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8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3648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8" name="Gruppieren 77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9" name="Gerade Verbindung 7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Bogen 8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2" name="Gerade Verbindung 8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3" name="Ellipse 82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hteck 85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7" name="Gruppieren 8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Ellipse 9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Rechteck 9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" name="Ellipse 101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Rechteck 104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8" name="Gruppieren 107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109" name="Gerade Verbindung 10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Bogen 1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2" name="Gerade Verbindung 11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>
            <a:endCxn id="105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Bogen 11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123" name="Gerade Verbindung 12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Bogen 12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2" name="Textfeld 131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5" name="Textfeld 134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Textfeld 136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138" name="Gruppieren 137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139" name="Gerade Verbindung 13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3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Bogen 14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3" name="Ellipse 142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Rechteck 145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>
            <a:endCxn id="146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150" name="Gerade Verbindung 14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Bogen 15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4" name="Gerade Verbindung 153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57" name="Textfeld 156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58" name="Textfeld 157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9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91836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477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6715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7467600" y="12192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7467600" y="1905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7467600" y="2667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Abgerundetes Rechteck 106"/>
          <p:cNvSpPr/>
          <p:nvPr/>
        </p:nvSpPr>
        <p:spPr bwMode="auto">
          <a:xfrm>
            <a:off x="7467600" y="3429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Abgerundetes Rechteck 107"/>
          <p:cNvSpPr/>
          <p:nvPr/>
        </p:nvSpPr>
        <p:spPr bwMode="auto">
          <a:xfrm>
            <a:off x="19812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1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75109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6781800" y="1524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781800" y="3048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8100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7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337307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24600" y="5067300"/>
            <a:ext cx="5334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172200" y="2286000"/>
            <a:ext cx="22098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801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09783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4495800" y="5067300"/>
            <a:ext cx="2362200" cy="1104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858000" y="22860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Abgerundetes Rechteck 107"/>
          <p:cNvSpPr/>
          <p:nvPr/>
        </p:nvSpPr>
        <p:spPr bwMode="auto">
          <a:xfrm>
            <a:off x="6858000" y="37338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5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Loading</a:t>
            </a:r>
            <a:r>
              <a:rPr lang="de-DE" altLang="de-DE" dirty="0" smtClean="0"/>
              <a:t> design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elaboration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 smtClean="0"/>
              <a:t>Loading design</a:t>
            </a:r>
          </a:p>
          <a:p>
            <a:r>
              <a:rPr lang="en-US" dirty="0" smtClean="0"/>
              <a:t>Command: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read_hdl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-v2001 {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counter_top.v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../assignment1/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counter.v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}</a:t>
            </a:r>
          </a:p>
          <a:p>
            <a:r>
              <a:rPr lang="en-US" dirty="0" smtClean="0"/>
              <a:t>Elaboration</a:t>
            </a:r>
          </a:p>
          <a:p>
            <a:r>
              <a:rPr lang="en-US" dirty="0" smtClean="0"/>
              <a:t>Command: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elaborate</a:t>
            </a:r>
            <a:endParaRPr lang="en-US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/>
              <a:t>Elaboration is the process of </a:t>
            </a:r>
            <a:r>
              <a:rPr lang="en-US" dirty="0" smtClean="0"/>
              <a:t>implementing HDL description as a netlist with generic gates and </a:t>
            </a:r>
            <a:r>
              <a:rPr lang="en-US" dirty="0" err="1" smtClean="0"/>
              <a:t>flipflops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0"/>
            <a:ext cx="3517766" cy="315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/>
              <a:t>Defining the constraints is done by calling a set of commands, using a </a:t>
            </a:r>
            <a:r>
              <a:rPr lang="en-US" dirty="0" smtClean="0"/>
              <a:t>standard </a:t>
            </a:r>
            <a:r>
              <a:rPr lang="en-US" dirty="0"/>
              <a:t>called </a:t>
            </a:r>
            <a:r>
              <a:rPr lang="en-US" dirty="0" smtClean="0"/>
              <a:t>SDC (Synopsis Design Constraints).</a:t>
            </a:r>
            <a:endParaRPr lang="en-US" dirty="0"/>
          </a:p>
          <a:p>
            <a:r>
              <a:rPr lang="en-US" dirty="0"/>
              <a:t>SDC commands are supported by tools from Cadence, Synopsis and the newest Xilinx </a:t>
            </a:r>
            <a:r>
              <a:rPr lang="en-US" dirty="0" err="1"/>
              <a:t>Vivado</a:t>
            </a:r>
            <a:r>
              <a:rPr lang="en-US" dirty="0"/>
              <a:t> Suite, which makes design constraining easy to learn and reuse among various technologies.</a:t>
            </a:r>
          </a:p>
          <a:p>
            <a:r>
              <a:rPr lang="en-US" dirty="0" err="1" smtClean="0"/>
              <a:t>constraints.sdc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809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/>
              <a:t>Defining the clocks is the first step when writing a constraints file. Mostly three parameters are required:</a:t>
            </a:r>
          </a:p>
          <a:p>
            <a:r>
              <a:rPr lang="en-US" dirty="0"/>
              <a:t>A clock frequency or waveform (if the clock is not </a:t>
            </a:r>
            <a:r>
              <a:rPr lang="en-US" dirty="0" err="1"/>
              <a:t>symetrical</a:t>
            </a:r>
            <a:r>
              <a:rPr lang="en-US" dirty="0"/>
              <a:t>)</a:t>
            </a:r>
          </a:p>
          <a:p>
            <a:r>
              <a:rPr lang="en-US" dirty="0"/>
              <a:t>A target wire to apply it </a:t>
            </a:r>
            <a:r>
              <a:rPr lang="en-US" dirty="0" smtClean="0"/>
              <a:t>to</a:t>
            </a:r>
            <a:endParaRPr lang="en-US" dirty="0"/>
          </a:p>
          <a:p>
            <a:r>
              <a:rPr lang="en-US" dirty="0"/>
              <a:t>A name to identify the clock. It is usually set to the name of the wire, for </a:t>
            </a:r>
            <a:r>
              <a:rPr lang="en-US" dirty="0" smtClean="0"/>
              <a:t>clarity</a:t>
            </a:r>
          </a:p>
          <a:p>
            <a:r>
              <a:rPr lang="en-US" dirty="0" smtClean="0"/>
              <a:t>Commands in </a:t>
            </a:r>
            <a:r>
              <a:rPr lang="en-US" dirty="0" err="1" smtClean="0"/>
              <a:t>constraints.sdc</a:t>
            </a:r>
            <a:endParaRPr lang="en-US" dirty="0" smtClean="0"/>
          </a:p>
          <a:p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create_clock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-name clock -period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[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get_port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dirty="0" smtClean="0"/>
              <a:t>Further commands:</a:t>
            </a:r>
            <a:endParaRPr lang="en-US" dirty="0" smtClean="0"/>
          </a:p>
          <a:p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set_clock_uncertainty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0.1 -setup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</a:p>
          <a:p>
            <a:r>
              <a:rPr lang="en-US" dirty="0" smtClean="0"/>
              <a:t>(reduces setup slack by 0.1 ns)</a:t>
            </a:r>
            <a:endParaRPr lang="en-US" dirty="0"/>
          </a:p>
          <a:p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set_clock_uncertainty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0.1 -hold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</a:p>
          <a:p>
            <a:r>
              <a:rPr lang="en-US" dirty="0"/>
              <a:t>(reduces setup slack by 0.1 ns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set_output_delay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-clock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0.5 [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get_ports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{value*}]</a:t>
            </a:r>
          </a:p>
          <a:p>
            <a:r>
              <a:rPr lang="en-US" dirty="0" smtClean="0"/>
              <a:t>Load command in </a:t>
            </a:r>
            <a:r>
              <a:rPr lang="en-US" dirty="0" err="1" smtClean="0"/>
              <a:t>synthesize.tcl</a:t>
            </a:r>
            <a:r>
              <a:rPr lang="en-US" dirty="0" smtClean="0"/>
              <a:t>: </a:t>
            </a:r>
            <a:r>
              <a:rPr lang="en-US" i="1" dirty="0" err="1" smtClean="0"/>
              <a:t>read_sdc</a:t>
            </a:r>
            <a:r>
              <a:rPr lang="en-US" i="1" dirty="0" smtClean="0"/>
              <a:t> </a:t>
            </a:r>
            <a:r>
              <a:rPr lang="en-US" i="1" dirty="0" err="1" smtClean="0"/>
              <a:t>constraints.sdc</a:t>
            </a:r>
            <a:endParaRPr lang="en-US" i="1" dirty="0" smtClean="0"/>
          </a:p>
          <a:p>
            <a:endParaRPr lang="en-US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516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2316</Words>
  <Application>Microsoft Office PowerPoint</Application>
  <PresentationFormat>Bildschirmpräsentation (4:3)</PresentationFormat>
  <Paragraphs>851</Paragraphs>
  <Slides>68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68</vt:i4>
      </vt:variant>
    </vt:vector>
  </HeadingPairs>
  <TitlesOfParts>
    <vt:vector size="70" baseType="lpstr">
      <vt:lpstr>Arial</vt:lpstr>
      <vt:lpstr>SDSSMALL2_2</vt:lpstr>
      <vt:lpstr>Design digitaler Schaltkreise</vt:lpstr>
      <vt:lpstr>Übung 2 Synthese</vt:lpstr>
      <vt:lpstr>Synthesis</vt:lpstr>
      <vt:lpstr>PowerPoint-Präsentation</vt:lpstr>
      <vt:lpstr>PowerPoint-Präsentation</vt:lpstr>
      <vt:lpstr>Loading library</vt:lpstr>
      <vt:lpstr>Loading design and elaboration</vt:lpstr>
      <vt:lpstr>Constraints</vt:lpstr>
      <vt:lpstr>Constraints</vt:lpstr>
      <vt:lpstr>Configuring timing output</vt:lpstr>
      <vt:lpstr>Synthesis</vt:lpstr>
      <vt:lpstr>Netlist</vt:lpstr>
      <vt:lpstr>Timing report</vt:lpstr>
      <vt:lpstr>Vorlesung 6 Addition von Binärzahlen</vt:lpstr>
      <vt:lpstr>Addition von Binärzahlen</vt:lpstr>
      <vt:lpstr>PowerPoint-Präsentation</vt:lpstr>
      <vt:lpstr>Halbaddierer</vt:lpstr>
      <vt:lpstr>Volladdierer</vt:lpstr>
      <vt:lpstr>Volladdierer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Optimierung: Polaritätswechsel</vt:lpstr>
      <vt:lpstr>PowerPoint-Präsentation</vt:lpstr>
      <vt:lpstr>PowerPoint-Präsentation</vt:lpstr>
      <vt:lpstr>Optimierung: Polaritätswechsel</vt:lpstr>
      <vt:lpstr>PowerPoint-Präsentation</vt:lpstr>
      <vt:lpstr>PowerPoint-Präsentation</vt:lpstr>
      <vt:lpstr>PowerPoint-Präsentation</vt:lpstr>
      <vt:lpstr>PowerPoint-Präsentation</vt:lpstr>
      <vt:lpstr>Getaktete Schaltungen</vt:lpstr>
      <vt:lpstr>Schieberegister</vt:lpstr>
      <vt:lpstr>Schieberegister</vt:lpstr>
      <vt:lpstr>Schieberegister</vt:lpstr>
      <vt:lpstr>Pipelining</vt:lpstr>
      <vt:lpstr>Pipelining</vt:lpstr>
      <vt:lpstr>Pipelining</vt:lpstr>
      <vt:lpstr>Zähler</vt:lpstr>
      <vt:lpstr>Linear Feedback Shift Register (LFSR)</vt:lpstr>
      <vt:lpstr>Johnson Zähler: Sprungdiagramm</vt:lpstr>
      <vt:lpstr>Zähler aus Schieberegistern: PRBS</vt:lpstr>
      <vt:lpstr>PRBS</vt:lpstr>
      <vt:lpstr>PRBS</vt:lpstr>
      <vt:lpstr>Scrambler</vt:lpstr>
      <vt:lpstr>Synchrone (additive) Scrambler</vt:lpstr>
      <vt:lpstr>Selbstsynchronisierende (multiplikative) Scrambler</vt:lpstr>
      <vt:lpstr>Selbstsynchronisierende (multiplikative) Scrambler</vt:lpstr>
      <vt:lpstr>Asynchrone Binärzähler (Ripple Counter)</vt:lpstr>
      <vt:lpstr>Synchrone Binärzähler</vt:lpstr>
      <vt:lpstr>Kürzere synchrone Binärzähler (z.B. BCD Zähler)</vt:lpstr>
      <vt:lpstr>Schnellere Zähler / Addierer</vt:lpstr>
      <vt:lpstr>Gray Zähler: Implementierung</vt:lpstr>
      <vt:lpstr>Gray Zähler: Implementierung</vt:lpstr>
      <vt:lpstr>Gray Zähler: Implementierung</vt:lpstr>
      <vt:lpstr>Grey-Zähler</vt:lpstr>
      <vt:lpstr>Grey-Zähler</vt:lpstr>
      <vt:lpstr>Grey-Zähler</vt:lpstr>
      <vt:lpstr>Grey-Zähler</vt:lpstr>
      <vt:lpstr>Grey-Zähler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1560</cp:revision>
  <dcterms:created xsi:type="dcterms:W3CDTF">2010-08-30T10:07:17Z</dcterms:created>
  <dcterms:modified xsi:type="dcterms:W3CDTF">2018-06-05T08:44:25Z</dcterms:modified>
</cp:coreProperties>
</file>